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7" r:id="rId5"/>
    <p:sldId id="297" r:id="rId6"/>
    <p:sldId id="260" r:id="rId7"/>
    <p:sldId id="278" r:id="rId8"/>
    <p:sldId id="279" r:id="rId9"/>
    <p:sldId id="270" r:id="rId10"/>
    <p:sldId id="275" r:id="rId11"/>
    <p:sldId id="298" r:id="rId12"/>
    <p:sldId id="305" r:id="rId13"/>
    <p:sldId id="304" r:id="rId14"/>
    <p:sldId id="288" r:id="rId15"/>
    <p:sldId id="280" r:id="rId16"/>
    <p:sldId id="282" r:id="rId17"/>
    <p:sldId id="300" r:id="rId18"/>
    <p:sldId id="281" r:id="rId19"/>
    <p:sldId id="284" r:id="rId20"/>
    <p:sldId id="285" r:id="rId21"/>
    <p:sldId id="263" r:id="rId22"/>
    <p:sldId id="307" r:id="rId23"/>
    <p:sldId id="306" r:id="rId24"/>
    <p:sldId id="308" r:id="rId25"/>
    <p:sldId id="309" r:id="rId26"/>
    <p:sldId id="283" r:id="rId27"/>
    <p:sldId id="266" r:id="rId28"/>
    <p:sldId id="310" r:id="rId29"/>
    <p:sldId id="311" r:id="rId30"/>
    <p:sldId id="312" r:id="rId31"/>
    <p:sldId id="313" r:id="rId32"/>
    <p:sldId id="272" r:id="rId33"/>
    <p:sldId id="299" r:id="rId34"/>
    <p:sldId id="273"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00"/>
    <a:srgbClr val="00FF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9344" autoAdjust="0"/>
  </p:normalViewPr>
  <p:slideViewPr>
    <p:cSldViewPr snapToGrid="0">
      <p:cViewPr varScale="1">
        <p:scale>
          <a:sx n="116" d="100"/>
          <a:sy n="116" d="100"/>
        </p:scale>
        <p:origin x="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1B2D0-37FE-44D9-BF5A-A9DAC7E4E144}" type="datetimeFigureOut">
              <a:rPr lang="zh-TW" altLang="en-US" smtClean="0"/>
              <a:t>2021/10/26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7AFD7-4E02-4AB1-8E39-353CFFAD9F9F}" type="slidenum">
              <a:rPr lang="zh-TW" altLang="en-US" smtClean="0"/>
              <a:t>‹#›</a:t>
            </a:fld>
            <a:endParaRPr lang="zh-TW" altLang="en-US"/>
          </a:p>
        </p:txBody>
      </p:sp>
    </p:spTree>
    <p:extLst>
      <p:ext uri="{BB962C8B-B14F-4D97-AF65-F5344CB8AC3E}">
        <p14:creationId xmlns:p14="http://schemas.microsoft.com/office/powerpoint/2010/main" val="94061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這是角海鸚</a:t>
            </a:r>
            <a:endParaRPr lang="en-US" altLang="zh-TW" dirty="0"/>
          </a:p>
          <a:p>
            <a:r>
              <a:rPr lang="zh-TW" altLang="en-US" dirty="0"/>
              <a:t>北極海鸚</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4</a:t>
            </a:fld>
            <a:endParaRPr lang="zh-TW" altLang="en-US"/>
          </a:p>
        </p:txBody>
      </p:sp>
    </p:spTree>
    <p:extLst>
      <p:ext uri="{BB962C8B-B14F-4D97-AF65-F5344CB8AC3E}">
        <p14:creationId xmlns:p14="http://schemas.microsoft.com/office/powerpoint/2010/main" val="69376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一部分就是正常的</a:t>
            </a:r>
            <a:r>
              <a:rPr lang="en-US" altLang="zh-CN" sz="1200" b="0" i="0" kern="1200" dirty="0">
                <a:solidFill>
                  <a:schemeClr val="tx1"/>
                </a:solidFill>
                <a:effectLst/>
                <a:latin typeface="+mn-lt"/>
                <a:ea typeface="+mn-ea"/>
                <a:cs typeface="+mn-cs"/>
              </a:rPr>
              <a:t>triplet loss</a:t>
            </a:r>
            <a:r>
              <a:rPr lang="zh-CN" altLang="en-US" sz="1200" b="0" i="0" kern="1200" dirty="0">
                <a:solidFill>
                  <a:schemeClr val="tx1"/>
                </a:solidFill>
                <a:effectLst/>
                <a:latin typeface="+mn-lt"/>
                <a:ea typeface="+mn-ea"/>
                <a:cs typeface="+mn-cs"/>
              </a:rPr>
              <a:t>，这部分</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能够让模型区分出正样本对和负样本对之间的相对距离。</a:t>
            </a:r>
          </a:p>
          <a:p>
            <a:r>
              <a:rPr lang="zh-CN" altLang="en-US" sz="1200" b="0" i="0" kern="1200" dirty="0">
                <a:solidFill>
                  <a:schemeClr val="tx1"/>
                </a:solidFill>
                <a:effectLst/>
                <a:latin typeface="+mn-lt"/>
                <a:ea typeface="+mn-ea"/>
                <a:cs typeface="+mn-cs"/>
              </a:rPr>
              <a:t>另一部分是正样本对和其他任意负样本对之前的相对距离。这一部分约束可以理解成最小的类间距离都要大于类内距离，不管这些样本对是否有同样的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。即不仅要要求  ，还需要 </a:t>
            </a:r>
          </a:p>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22</a:t>
            </a:fld>
            <a:endParaRPr lang="zh-TW" altLang="en-US"/>
          </a:p>
        </p:txBody>
      </p:sp>
    </p:spTree>
    <p:extLst>
      <p:ext uri="{BB962C8B-B14F-4D97-AF65-F5344CB8AC3E}">
        <p14:creationId xmlns:p14="http://schemas.microsoft.com/office/powerpoint/2010/main" val="375672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23</a:t>
            </a:fld>
            <a:endParaRPr lang="zh-TW" altLang="en-US"/>
          </a:p>
        </p:txBody>
      </p:sp>
    </p:spTree>
    <p:extLst>
      <p:ext uri="{BB962C8B-B14F-4D97-AF65-F5344CB8AC3E}">
        <p14:creationId xmlns:p14="http://schemas.microsoft.com/office/powerpoint/2010/main" val="4192696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24</a:t>
            </a:fld>
            <a:endParaRPr lang="zh-TW" altLang="en-US"/>
          </a:p>
        </p:txBody>
      </p:sp>
    </p:spTree>
    <p:extLst>
      <p:ext uri="{BB962C8B-B14F-4D97-AF65-F5344CB8AC3E}">
        <p14:creationId xmlns:p14="http://schemas.microsoft.com/office/powerpoint/2010/main" val="1453868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著重在計算絕對距離</a:t>
            </a:r>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25</a:t>
            </a:fld>
            <a:endParaRPr lang="zh-TW" altLang="en-US"/>
          </a:p>
        </p:txBody>
      </p:sp>
    </p:spTree>
    <p:extLst>
      <p:ext uri="{BB962C8B-B14F-4D97-AF65-F5344CB8AC3E}">
        <p14:creationId xmlns:p14="http://schemas.microsoft.com/office/powerpoint/2010/main" val="3882907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主要在</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26</a:t>
            </a:fld>
            <a:endParaRPr lang="zh-TW" altLang="en-US"/>
          </a:p>
        </p:txBody>
      </p:sp>
    </p:spTree>
    <p:extLst>
      <p:ext uri="{BB962C8B-B14F-4D97-AF65-F5344CB8AC3E}">
        <p14:creationId xmlns:p14="http://schemas.microsoft.com/office/powerpoint/2010/main" val="254744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32</a:t>
            </a:fld>
            <a:endParaRPr lang="zh-TW" altLang="en-US"/>
          </a:p>
        </p:txBody>
      </p:sp>
    </p:spTree>
    <p:extLst>
      <p:ext uri="{BB962C8B-B14F-4D97-AF65-F5344CB8AC3E}">
        <p14:creationId xmlns:p14="http://schemas.microsoft.com/office/powerpoint/2010/main" val="381665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33</a:t>
            </a:fld>
            <a:endParaRPr lang="zh-TW" altLang="en-US"/>
          </a:p>
        </p:txBody>
      </p:sp>
    </p:spTree>
    <p:extLst>
      <p:ext uri="{BB962C8B-B14F-4D97-AF65-F5344CB8AC3E}">
        <p14:creationId xmlns:p14="http://schemas.microsoft.com/office/powerpoint/2010/main" val="3429080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檢索的排名</a:t>
            </a:r>
          </a:p>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5</a:t>
            </a:fld>
            <a:endParaRPr lang="zh-TW" altLang="en-US"/>
          </a:p>
        </p:txBody>
      </p:sp>
    </p:spTree>
    <p:extLst>
      <p:ext uri="{BB962C8B-B14F-4D97-AF65-F5344CB8AC3E}">
        <p14:creationId xmlns:p14="http://schemas.microsoft.com/office/powerpoint/2010/main" val="165794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相似圖像的距離值在每個 </a:t>
            </a:r>
            <a:r>
              <a:rPr lang="en-US" altLang="zh-TW" sz="1200" b="0" i="0" kern="1200" dirty="0">
                <a:solidFill>
                  <a:schemeClr val="tx1"/>
                </a:solidFill>
                <a:effectLst/>
                <a:latin typeface="+mn-lt"/>
                <a:ea typeface="+mn-ea"/>
                <a:cs typeface="+mn-cs"/>
              </a:rPr>
              <a:t>epoch </a:t>
            </a:r>
            <a:r>
              <a:rPr lang="zh-TW" altLang="en-US" sz="1200" b="0" i="0" kern="1200" dirty="0">
                <a:solidFill>
                  <a:schemeClr val="tx1"/>
                </a:solidFill>
                <a:effectLst/>
                <a:latin typeface="+mn-lt"/>
                <a:ea typeface="+mn-ea"/>
                <a:cs typeface="+mn-cs"/>
              </a:rPr>
              <a:t>後逐步減小，不相似圖像的距離逐漸增加。</a:t>
            </a:r>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9</a:t>
            </a:fld>
            <a:endParaRPr lang="zh-TW" altLang="en-US"/>
          </a:p>
        </p:txBody>
      </p:sp>
    </p:spTree>
    <p:extLst>
      <p:ext uri="{BB962C8B-B14F-4D97-AF65-F5344CB8AC3E}">
        <p14:creationId xmlns:p14="http://schemas.microsoft.com/office/powerpoint/2010/main" val="417320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因此共享權重。每個過濾器沿圖像滑動，並應用於圖像的不同部分。圖像的值因位置而異，但過濾器的權重（即與圖像相乘的數字）保持不變。因此，許多輸出元素由相同的過濾器權重產生，因此稱為“共享權重”。</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11</a:t>
            </a:fld>
            <a:endParaRPr lang="zh-TW" altLang="en-US"/>
          </a:p>
        </p:txBody>
      </p:sp>
    </p:spTree>
    <p:extLst>
      <p:ext uri="{BB962C8B-B14F-4D97-AF65-F5344CB8AC3E}">
        <p14:creationId xmlns:p14="http://schemas.microsoft.com/office/powerpoint/2010/main" val="311384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設置恆定的邊距 </a:t>
            </a:r>
            <a:r>
              <a:rPr lang="en-US" altLang="zh-TW" sz="1200" b="0" i="0" kern="1200" dirty="0">
                <a:solidFill>
                  <a:schemeClr val="tx1"/>
                </a:solidFill>
                <a:effectLst/>
                <a:latin typeface="+mn-lt"/>
                <a:ea typeface="+mn-ea"/>
                <a:cs typeface="+mn-cs"/>
              </a:rPr>
              <a:t>α</a:t>
            </a:r>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12</a:t>
            </a:fld>
            <a:endParaRPr lang="zh-TW" altLang="en-US"/>
          </a:p>
        </p:txBody>
      </p:sp>
    </p:spTree>
    <p:extLst>
      <p:ext uri="{BB962C8B-B14F-4D97-AF65-F5344CB8AC3E}">
        <p14:creationId xmlns:p14="http://schemas.microsoft.com/office/powerpoint/2010/main" val="204375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設置恆定的邊距 </a:t>
            </a:r>
            <a:r>
              <a:rPr lang="en-US" altLang="zh-TW" sz="1200" b="0" i="0" kern="1200" dirty="0">
                <a:solidFill>
                  <a:schemeClr val="tx1"/>
                </a:solidFill>
                <a:effectLst/>
                <a:latin typeface="+mn-lt"/>
                <a:ea typeface="+mn-ea"/>
                <a:cs typeface="+mn-cs"/>
              </a:rPr>
              <a:t>α</a:t>
            </a:r>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13</a:t>
            </a:fld>
            <a:endParaRPr lang="zh-TW" altLang="en-US"/>
          </a:p>
        </p:txBody>
      </p:sp>
    </p:spTree>
    <p:extLst>
      <p:ext uri="{BB962C8B-B14F-4D97-AF65-F5344CB8AC3E}">
        <p14:creationId xmlns:p14="http://schemas.microsoft.com/office/powerpoint/2010/main" val="73087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則把其</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看做為 </a:t>
            </a:r>
            <a:r>
              <a:rPr lang="en-US" altLang="zh-TW" sz="1200" b="0" i="0" kern="1200" dirty="0">
                <a:solidFill>
                  <a:schemeClr val="tx1"/>
                </a:solidFill>
                <a:effectLst/>
                <a:latin typeface="+mn-lt"/>
                <a:ea typeface="+mn-ea"/>
                <a:cs typeface="+mn-cs"/>
              </a:rPr>
              <a:t>0 </a:t>
            </a:r>
            <a:r>
              <a:rPr lang="zh-TW" altLang="en-US" sz="1200" b="0" i="0" kern="1200" dirty="0">
                <a:solidFill>
                  <a:schemeClr val="tx1"/>
                </a:solidFill>
                <a:effectLst/>
                <a:latin typeface="+mn-lt"/>
                <a:ea typeface="+mn-ea"/>
                <a:cs typeface="+mn-cs"/>
              </a:rPr>
              <a:t>（即不相似的特徵離的很遠，其 </a:t>
            </a:r>
            <a:r>
              <a:rPr lang="en-US" altLang="zh-TW" sz="1200" b="0" i="0" kern="1200" dirty="0">
                <a:solidFill>
                  <a:schemeClr val="tx1"/>
                </a:solidFill>
                <a:effectLst/>
                <a:latin typeface="+mn-lt"/>
                <a:ea typeface="+mn-ea"/>
                <a:cs typeface="+mn-cs"/>
              </a:rPr>
              <a:t>loss </a:t>
            </a:r>
            <a:r>
              <a:rPr lang="zh-TW" altLang="en-US" sz="1200" b="0" i="0" kern="1200" dirty="0">
                <a:solidFill>
                  <a:schemeClr val="tx1"/>
                </a:solidFill>
                <a:effectLst/>
                <a:latin typeface="+mn-lt"/>
                <a:ea typeface="+mn-ea"/>
                <a:cs typeface="+mn-cs"/>
              </a:rPr>
              <a:t>應該是很低的；而對於相似的特徵反而離的很遠，我們就需要增加其 </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 從而不斷更新成對樣本的匹配程度）</a:t>
            </a:r>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19</a:t>
            </a:fld>
            <a:endParaRPr lang="zh-TW" altLang="en-US"/>
          </a:p>
        </p:txBody>
      </p:sp>
    </p:spTree>
    <p:extLst>
      <p:ext uri="{BB962C8B-B14F-4D97-AF65-F5344CB8AC3E}">
        <p14:creationId xmlns:p14="http://schemas.microsoft.com/office/powerpoint/2010/main" val="177415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20</a:t>
            </a:fld>
            <a:endParaRPr lang="zh-TW" altLang="en-US"/>
          </a:p>
        </p:txBody>
      </p:sp>
    </p:spTree>
    <p:extLst>
      <p:ext uri="{BB962C8B-B14F-4D97-AF65-F5344CB8AC3E}">
        <p14:creationId xmlns:p14="http://schemas.microsoft.com/office/powerpoint/2010/main" val="1487617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Contrastive loss </a:t>
            </a:r>
            <a:r>
              <a:rPr lang="zh-TW" altLang="en-US" dirty="0"/>
              <a:t>讓相似得距離越近，不相似的越遠</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4597AFD7-4E02-4AB1-8E39-353CFFAD9F9F}" type="slidenum">
              <a:rPr lang="zh-TW" altLang="en-US" smtClean="0"/>
              <a:t>21</a:t>
            </a:fld>
            <a:endParaRPr lang="zh-TW" altLang="en-US"/>
          </a:p>
        </p:txBody>
      </p:sp>
    </p:spTree>
    <p:extLst>
      <p:ext uri="{BB962C8B-B14F-4D97-AF65-F5344CB8AC3E}">
        <p14:creationId xmlns:p14="http://schemas.microsoft.com/office/powerpoint/2010/main" val="2778569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DFE41E-DF5C-4446-8A3E-6BBD6931969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99856A8-48F7-465D-BAF8-1B4C5B9B4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95E50A2-3123-48EF-AA70-0DE100286A11}"/>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867081CF-BD44-42C9-A40D-0F074D2E2F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C46F18-A9EC-46AB-B9C0-4AAC5E956030}"/>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6518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52716A-971D-41E3-B78A-469C0DB45D9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9AD08C6-5E29-4986-B26B-0DC785CCC11E}"/>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3AD0D0-CDCF-4FB4-9D16-6FAAB08BF045}"/>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98B0EBD3-057C-4C38-BBC3-DAFDBD9A6F7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F38771-704C-48DF-9ABC-D3DA9BB9CA3B}"/>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238405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0C73D1F-EFEB-4D3C-9B0A-4527E08356E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7F10021-4CEB-4ABC-97CB-8836C76F658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079E4D-4117-4BEA-BD9E-8480139D83D3}"/>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BF8DB532-8AFC-40F6-A050-DD8E6A93E3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D28E9E-2BB2-4354-8522-45B17807F6B7}"/>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37958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0C7332-423F-4396-B0F8-86D47F3E1A6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A555169-1BD7-455E-A810-B7E98E8C057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7B0A6EB-639B-496E-8FF6-B3E8281E1130}"/>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667239BC-74D5-4544-BAB7-2D2B1A647E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D055C02-18BB-4B8D-9BF8-4C5072A6BABF}"/>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2948552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1014FC-2A8A-4CDB-8518-6DED319B44E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EF44CAE-EF06-47C9-ADAB-3E7358CAC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1B0F9DB1-EFEB-4C79-87F1-46549D99B080}"/>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4C816047-7386-4C3E-8E87-49730E5E301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B33F98-2585-489E-9203-72687A143ED4}"/>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403931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5DCF46-8A1A-4C8A-8B34-4CE7073D44D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DCF2ED6-85EE-40CD-ADC9-536D7B9B6AC1}"/>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10227F9-718B-4132-934B-80290663B47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191E62A-AF59-4DFD-BBC9-EB06D340CBF4}"/>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6" name="頁尾版面配置區 5">
            <a:extLst>
              <a:ext uri="{FF2B5EF4-FFF2-40B4-BE49-F238E27FC236}">
                <a16:creationId xmlns:a16="http://schemas.microsoft.com/office/drawing/2014/main" id="{B47CAD9D-9369-47AB-83BB-4C6E53F07B8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BB9DA24-2D4F-4C88-88CB-D3E072A1A065}"/>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369330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6DAB44-B9FD-4557-B07C-FBE5BC8728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37EE1D6-790E-4F95-8D90-505B56390C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45154A2E-A5A2-49CA-9057-84ADBE78F1AF}"/>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5C55440-FDE2-4D81-AFA4-E7A7CCA1C6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58E5A4D8-13CD-4745-8955-F00212A93D0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11D8882-1A20-4ECB-86AF-45500A40B7CF}"/>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8" name="頁尾版面配置區 7">
            <a:extLst>
              <a:ext uri="{FF2B5EF4-FFF2-40B4-BE49-F238E27FC236}">
                <a16:creationId xmlns:a16="http://schemas.microsoft.com/office/drawing/2014/main" id="{FF8750CC-BDF6-4665-846F-1656173CE7C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1A46432-1ABE-489F-854B-916728853A7B}"/>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260838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9464AB-636B-4A75-8105-3B13394A909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5403E63-6235-4EEF-9F0F-230AD4632ACB}"/>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4" name="頁尾版面配置區 3">
            <a:extLst>
              <a:ext uri="{FF2B5EF4-FFF2-40B4-BE49-F238E27FC236}">
                <a16:creationId xmlns:a16="http://schemas.microsoft.com/office/drawing/2014/main" id="{FE496138-6FD1-4473-AE46-32EF3C567BF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29C5D0D-4137-4A90-9E0D-AEA1471646FC}"/>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224502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B3E6EA-1D10-40BF-BFBE-BF019BE68714}"/>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3" name="頁尾版面配置區 2">
            <a:extLst>
              <a:ext uri="{FF2B5EF4-FFF2-40B4-BE49-F238E27FC236}">
                <a16:creationId xmlns:a16="http://schemas.microsoft.com/office/drawing/2014/main" id="{7606FC58-0D48-44AA-9C71-BE3CEF39412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B663211-2F31-41F6-8BD6-6BE2EA283512}"/>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364349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8CEF7F-6ADF-4F70-8783-D1610B12097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CC688E7-E16A-4FB0-BA90-014A386A4A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ABE9704-7995-4498-898F-A21D667266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334B174-8984-4481-8CEC-A81F150B22FB}"/>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6" name="頁尾版面配置區 5">
            <a:extLst>
              <a:ext uri="{FF2B5EF4-FFF2-40B4-BE49-F238E27FC236}">
                <a16:creationId xmlns:a16="http://schemas.microsoft.com/office/drawing/2014/main" id="{AC742E25-4093-42D7-946F-5E736E04A2D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E5973EA-4455-4073-94E0-27D8F7E11974}"/>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53860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B5723-81EC-4F46-B51C-59EDD0B362A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B50FAFA-9E27-442A-A949-50CD1AAD62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EE64523-D660-4ABD-8B82-4FF6B6B6B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B7B84C2-3D37-4C0F-8E11-89FF5BC666F9}"/>
              </a:ext>
            </a:extLst>
          </p:cNvPr>
          <p:cNvSpPr>
            <a:spLocks noGrp="1"/>
          </p:cNvSpPr>
          <p:nvPr>
            <p:ph type="dt" sz="half" idx="10"/>
          </p:nvPr>
        </p:nvSpPr>
        <p:spPr/>
        <p:txBody>
          <a:bodyPr/>
          <a:lstStyle/>
          <a:p>
            <a:fld id="{ED03E672-F526-41B1-933F-F4596C6787E0}" type="datetimeFigureOut">
              <a:rPr lang="zh-TW" altLang="en-US" smtClean="0"/>
              <a:t>2021/10/26</a:t>
            </a:fld>
            <a:endParaRPr lang="zh-TW" altLang="en-US"/>
          </a:p>
        </p:txBody>
      </p:sp>
      <p:sp>
        <p:nvSpPr>
          <p:cNvPr id="6" name="頁尾版面配置區 5">
            <a:extLst>
              <a:ext uri="{FF2B5EF4-FFF2-40B4-BE49-F238E27FC236}">
                <a16:creationId xmlns:a16="http://schemas.microsoft.com/office/drawing/2014/main" id="{7C89BD81-5033-4F4F-84BD-FA4BF766864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43935C-61E7-43C4-B9A2-882FFFBC947B}"/>
              </a:ext>
            </a:extLst>
          </p:cNvPr>
          <p:cNvSpPr>
            <a:spLocks noGrp="1"/>
          </p:cNvSpPr>
          <p:nvPr>
            <p:ph type="sldNum" sz="quarter" idx="12"/>
          </p:nvPr>
        </p:nvSpPr>
        <p:spPr/>
        <p:txBody>
          <a:body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1040116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46B5E8E-4C85-4F8A-87F5-98728812CC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A5A020A-723D-4A29-A8F4-2DC7ED2BC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ED4FA42-F9ED-4909-A07A-6D6EE4A4AE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3E672-F526-41B1-933F-F4596C6787E0}" type="datetimeFigureOut">
              <a:rPr lang="zh-TW" altLang="en-US" smtClean="0"/>
              <a:t>2021/10/26</a:t>
            </a:fld>
            <a:endParaRPr lang="zh-TW" altLang="en-US"/>
          </a:p>
        </p:txBody>
      </p:sp>
      <p:sp>
        <p:nvSpPr>
          <p:cNvPr id="5" name="頁尾版面配置區 4">
            <a:extLst>
              <a:ext uri="{FF2B5EF4-FFF2-40B4-BE49-F238E27FC236}">
                <a16:creationId xmlns:a16="http://schemas.microsoft.com/office/drawing/2014/main" id="{3C605DA6-BFCA-40E1-A37E-31023DA123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B6EC7D2-05CA-4089-BA1B-73FBB43BC4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4B601-7BC4-41CE-93E4-9A0A5AFAD0B0}" type="slidenum">
              <a:rPr lang="zh-TW" altLang="en-US" smtClean="0"/>
              <a:t>‹#›</a:t>
            </a:fld>
            <a:endParaRPr lang="zh-TW" altLang="en-US"/>
          </a:p>
        </p:txBody>
      </p:sp>
    </p:spTree>
    <p:extLst>
      <p:ext uri="{BB962C8B-B14F-4D97-AF65-F5344CB8AC3E}">
        <p14:creationId xmlns:p14="http://schemas.microsoft.com/office/powerpoint/2010/main" val="278520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71.png"/><Relationship Id="rId7"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1.png"/><Relationship Id="rId11" Type="http://schemas.openxmlformats.org/officeDocument/2006/relationships/image" Target="../media/image36.png"/><Relationship Id="rId5" Type="http://schemas.openxmlformats.org/officeDocument/2006/relationships/image" Target="../media/image291.png"/><Relationship Id="rId10" Type="http://schemas.openxmlformats.org/officeDocument/2006/relationships/image" Target="../media/image35.png"/><Relationship Id="rId4" Type="http://schemas.openxmlformats.org/officeDocument/2006/relationships/image" Target="../media/image280.png"/><Relationship Id="rId9" Type="http://schemas.openxmlformats.org/officeDocument/2006/relationships/image" Target="../media/image3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0.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hyperlink" Target="https://iter01.com/581069.html" TargetMode="External"/><Relationship Id="rId3" Type="http://schemas.openxmlformats.org/officeDocument/2006/relationships/hyperlink" Target="https://zh.wikipedia.org/wiki/%E6%B5%B7%E9%B8%9A" TargetMode="External"/><Relationship Id="rId7" Type="http://schemas.openxmlformats.org/officeDocument/2006/relationships/hyperlink" Target="https://blog.csdn.net/autocyz/article/details/5314976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towardsdatascience.com/the-why-and-the-how-of-deep-metric-learning-e70e16e199c0" TargetMode="External"/><Relationship Id="rId5" Type="http://schemas.openxmlformats.org/officeDocument/2006/relationships/hyperlink" Target="https://peaceful0907.medium.com/few-shot-learning-siamese-network-73bc0a98c6fa" TargetMode="External"/><Relationship Id="rId10" Type="http://schemas.openxmlformats.org/officeDocument/2006/relationships/hyperlink" Target="https://towardsdatascience.com/a-friendly-introduction-to-siamese-networks-85ab17522942" TargetMode="External"/><Relationship Id="rId4" Type="http://schemas.openxmlformats.org/officeDocument/2006/relationships/hyperlink" Target="https://zhuanlan.zhihu.com/p/55254100" TargetMode="External"/><Relationship Id="rId9" Type="http://schemas.openxmlformats.org/officeDocument/2006/relationships/hyperlink" Target="https://gombru.github.io/2019/04/03/ranking_los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zhangruochi.com/Create-a-Siamese-Network-with-Triplet-Loss-in-Keras/2020/08/1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zhuanlan.zhihu.com/p/369884080" TargetMode="External"/><Relationship Id="rId4" Type="http://schemas.openxmlformats.org/officeDocument/2006/relationships/hyperlink" Target="https://github.com/KevinMusgrave/pytorch-metric-learn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0EFA7-CDF5-4CD9-9F2B-512FAAEF90F6}"/>
              </a:ext>
            </a:extLst>
          </p:cNvPr>
          <p:cNvSpPr>
            <a:spLocks noGrp="1"/>
          </p:cNvSpPr>
          <p:nvPr>
            <p:ph type="ctrTitle"/>
          </p:nvPr>
        </p:nvSpPr>
        <p:spPr>
          <a:xfrm>
            <a:off x="1453662" y="1122363"/>
            <a:ext cx="9144000" cy="2387600"/>
          </a:xfrm>
        </p:spPr>
        <p:txBody>
          <a:bodyPr/>
          <a:lstStyle/>
          <a:p>
            <a:r>
              <a:rPr lang="en-US" altLang="zh-TW" b="1" dirty="0">
                <a:solidFill>
                  <a:schemeClr val="accent2"/>
                </a:solidFill>
                <a:latin typeface="+mn-lt"/>
              </a:rPr>
              <a:t>Deep Metric Learning:</a:t>
            </a:r>
            <a:br>
              <a:rPr lang="en-US" altLang="zh-TW" b="1" dirty="0">
                <a:solidFill>
                  <a:schemeClr val="accent2"/>
                </a:solidFill>
                <a:latin typeface="+mn-lt"/>
              </a:rPr>
            </a:br>
            <a:r>
              <a:rPr lang="en-US" altLang="zh-TW" b="1" dirty="0">
                <a:solidFill>
                  <a:schemeClr val="accent2"/>
                </a:solidFill>
                <a:latin typeface="+mn-lt"/>
              </a:rPr>
              <a:t> A Survey</a:t>
            </a:r>
            <a:endParaRPr lang="zh-TW" altLang="en-US" b="1" dirty="0">
              <a:solidFill>
                <a:schemeClr val="accent2"/>
              </a:solidFill>
              <a:latin typeface="+mn-lt"/>
            </a:endParaRPr>
          </a:p>
        </p:txBody>
      </p:sp>
      <p:sp>
        <p:nvSpPr>
          <p:cNvPr id="3" name="副標題 2">
            <a:extLst>
              <a:ext uri="{FF2B5EF4-FFF2-40B4-BE49-F238E27FC236}">
                <a16:creationId xmlns:a16="http://schemas.microsoft.com/office/drawing/2014/main" id="{F9A32B50-DC03-4582-8FA2-CC8BCE6178BC}"/>
              </a:ext>
            </a:extLst>
          </p:cNvPr>
          <p:cNvSpPr>
            <a:spLocks noGrp="1"/>
          </p:cNvSpPr>
          <p:nvPr>
            <p:ph type="subTitle" idx="1"/>
          </p:nvPr>
        </p:nvSpPr>
        <p:spPr>
          <a:xfrm>
            <a:off x="4071815" y="4030879"/>
            <a:ext cx="9144000" cy="1655762"/>
          </a:xfrm>
        </p:spPr>
        <p:txBody>
          <a:bodyPr/>
          <a:lstStyle/>
          <a:p>
            <a:r>
              <a:rPr lang="en-US" altLang="zh-TW" b="1" dirty="0" err="1"/>
              <a:t>Mahmut</a:t>
            </a:r>
            <a:r>
              <a:rPr lang="en-US" altLang="zh-TW" b="1" dirty="0"/>
              <a:t> KAYA  and Hasan </a:t>
            </a:r>
            <a:r>
              <a:rPr lang="en-US" altLang="zh-TW" b="1" dirty="0" err="1"/>
              <a:t>Sakir</a:t>
            </a:r>
            <a:r>
              <a:rPr lang="en-US" altLang="zh-TW" b="1" dirty="0"/>
              <a:t> BILGE</a:t>
            </a:r>
            <a:endParaRPr lang="zh-TW" altLang="en-US" b="1" dirty="0"/>
          </a:p>
        </p:txBody>
      </p:sp>
      <p:cxnSp>
        <p:nvCxnSpPr>
          <p:cNvPr id="5" name="直線接點 4">
            <a:extLst>
              <a:ext uri="{FF2B5EF4-FFF2-40B4-BE49-F238E27FC236}">
                <a16:creationId xmlns:a16="http://schemas.microsoft.com/office/drawing/2014/main" id="{C6E985BA-23CA-4720-A2C5-4644D03A62CE}"/>
              </a:ext>
            </a:extLst>
          </p:cNvPr>
          <p:cNvCxnSpPr>
            <a:cxnSpLocks/>
          </p:cNvCxnSpPr>
          <p:nvPr/>
        </p:nvCxnSpPr>
        <p:spPr>
          <a:xfrm>
            <a:off x="914400" y="4423508"/>
            <a:ext cx="1019126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51C02C5B-7EA4-4030-A324-2CDA2D050423}"/>
              </a:ext>
            </a:extLst>
          </p:cNvPr>
          <p:cNvSpPr txBox="1"/>
          <p:nvPr/>
        </p:nvSpPr>
        <p:spPr>
          <a:xfrm>
            <a:off x="10120921" y="4858760"/>
            <a:ext cx="1273909" cy="369332"/>
          </a:xfrm>
          <a:prstGeom prst="rect">
            <a:avLst/>
          </a:prstGeom>
          <a:noFill/>
        </p:spPr>
        <p:txBody>
          <a:bodyPr wrap="square" rtlCol="0">
            <a:spAutoFit/>
          </a:bodyPr>
          <a:lstStyle/>
          <a:p>
            <a:r>
              <a:rPr lang="zh-TW" altLang="en-US" dirty="0"/>
              <a:t>蕭卉倫</a:t>
            </a:r>
          </a:p>
        </p:txBody>
      </p:sp>
      <p:pic>
        <p:nvPicPr>
          <p:cNvPr id="7" name="圖片 6">
            <a:extLst>
              <a:ext uri="{FF2B5EF4-FFF2-40B4-BE49-F238E27FC236}">
                <a16:creationId xmlns:a16="http://schemas.microsoft.com/office/drawing/2014/main" id="{2B22D83E-2F7B-4DD9-83D5-1D4B26489634}"/>
              </a:ext>
            </a:extLst>
          </p:cNvPr>
          <p:cNvPicPr>
            <a:picLocks noChangeAspect="1"/>
          </p:cNvPicPr>
          <p:nvPr/>
        </p:nvPicPr>
        <p:blipFill>
          <a:blip r:embed="rId2"/>
          <a:stretch>
            <a:fillRect/>
          </a:stretch>
        </p:blipFill>
        <p:spPr>
          <a:xfrm>
            <a:off x="160215" y="194313"/>
            <a:ext cx="2288866" cy="735707"/>
          </a:xfrm>
          <a:prstGeom prst="rect">
            <a:avLst/>
          </a:prstGeom>
        </p:spPr>
      </p:pic>
    </p:spTree>
    <p:extLst>
      <p:ext uri="{BB962C8B-B14F-4D97-AF65-F5344CB8AC3E}">
        <p14:creationId xmlns:p14="http://schemas.microsoft.com/office/powerpoint/2010/main" val="209330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835520" y="475537"/>
            <a:ext cx="8435525" cy="830997"/>
          </a:xfrm>
          <a:prstGeom prst="rect">
            <a:avLst/>
          </a:prstGeom>
          <a:noFill/>
        </p:spPr>
        <p:txBody>
          <a:bodyPr wrap="square" rtlCol="0">
            <a:spAutoFit/>
          </a:bodyPr>
          <a:lstStyle/>
          <a:p>
            <a:r>
              <a:rPr lang="en-US" altLang="zh-TW" sz="4800" dirty="0"/>
              <a:t>Siamese Network</a:t>
            </a:r>
            <a:endParaRPr lang="zh-TW" altLang="en-US" sz="4800" dirty="0"/>
          </a:p>
        </p:txBody>
      </p:sp>
      <p:pic>
        <p:nvPicPr>
          <p:cNvPr id="4" name="圖片 3">
            <a:extLst>
              <a:ext uri="{FF2B5EF4-FFF2-40B4-BE49-F238E27FC236}">
                <a16:creationId xmlns:a16="http://schemas.microsoft.com/office/drawing/2014/main" id="{AA6EBAB1-A7C7-4B39-B4B0-EA59CAFBDDF4}"/>
              </a:ext>
            </a:extLst>
          </p:cNvPr>
          <p:cNvPicPr>
            <a:picLocks noChangeAspect="1"/>
          </p:cNvPicPr>
          <p:nvPr/>
        </p:nvPicPr>
        <p:blipFill>
          <a:blip r:embed="rId2"/>
          <a:stretch>
            <a:fillRect/>
          </a:stretch>
        </p:blipFill>
        <p:spPr>
          <a:xfrm>
            <a:off x="2124271" y="1430215"/>
            <a:ext cx="7146774" cy="5212058"/>
          </a:xfrm>
          <a:prstGeom prst="rect">
            <a:avLst/>
          </a:prstGeom>
        </p:spPr>
      </p:pic>
      <p:cxnSp>
        <p:nvCxnSpPr>
          <p:cNvPr id="5" name="直線單箭頭接點 4">
            <a:extLst>
              <a:ext uri="{FF2B5EF4-FFF2-40B4-BE49-F238E27FC236}">
                <a16:creationId xmlns:a16="http://schemas.microsoft.com/office/drawing/2014/main" id="{9CB68DA6-257E-4AA8-A737-1624B9BA1D61}"/>
              </a:ext>
            </a:extLst>
          </p:cNvPr>
          <p:cNvCxnSpPr>
            <a:cxnSpLocks/>
          </p:cNvCxnSpPr>
          <p:nvPr/>
        </p:nvCxnSpPr>
        <p:spPr>
          <a:xfrm>
            <a:off x="4901937" y="2469822"/>
            <a:ext cx="0" cy="5090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8CDAEEC8-3109-46C3-B091-AADE4EA294E0}"/>
              </a:ext>
            </a:extLst>
          </p:cNvPr>
          <p:cNvCxnSpPr>
            <a:cxnSpLocks/>
          </p:cNvCxnSpPr>
          <p:nvPr/>
        </p:nvCxnSpPr>
        <p:spPr>
          <a:xfrm>
            <a:off x="4967926" y="5110898"/>
            <a:ext cx="0" cy="5090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F7E52F-A9D5-4173-BBD1-2A50BF42CF0A}"/>
              </a:ext>
            </a:extLst>
          </p:cNvPr>
          <p:cNvSpPr/>
          <p:nvPr/>
        </p:nvSpPr>
        <p:spPr>
          <a:xfrm>
            <a:off x="5053282" y="2539680"/>
            <a:ext cx="1527213" cy="369332"/>
          </a:xfrm>
          <a:prstGeom prst="rect">
            <a:avLst/>
          </a:prstGeom>
        </p:spPr>
        <p:txBody>
          <a:bodyPr wrap="none">
            <a:spAutoFit/>
          </a:bodyPr>
          <a:lstStyle/>
          <a:p>
            <a:r>
              <a:rPr lang="en-US" altLang="zh-TW" dirty="0"/>
              <a:t>Shared weight</a:t>
            </a:r>
            <a:endParaRPr lang="zh-TW" altLang="en-US" dirty="0"/>
          </a:p>
        </p:txBody>
      </p:sp>
      <p:sp>
        <p:nvSpPr>
          <p:cNvPr id="13" name="矩形 12">
            <a:extLst>
              <a:ext uri="{FF2B5EF4-FFF2-40B4-BE49-F238E27FC236}">
                <a16:creationId xmlns:a16="http://schemas.microsoft.com/office/drawing/2014/main" id="{F7BAB9D6-4B2E-4A75-A653-31B551EF5C40}"/>
              </a:ext>
            </a:extLst>
          </p:cNvPr>
          <p:cNvSpPr/>
          <p:nvPr/>
        </p:nvSpPr>
        <p:spPr>
          <a:xfrm>
            <a:off x="5053281" y="5158032"/>
            <a:ext cx="1527213" cy="369332"/>
          </a:xfrm>
          <a:prstGeom prst="rect">
            <a:avLst/>
          </a:prstGeom>
        </p:spPr>
        <p:txBody>
          <a:bodyPr wrap="none">
            <a:spAutoFit/>
          </a:bodyPr>
          <a:lstStyle/>
          <a:p>
            <a:r>
              <a:rPr lang="en-US" altLang="zh-TW" dirty="0"/>
              <a:t>Shared weight</a:t>
            </a:r>
            <a:endParaRPr lang="zh-TW" altLang="en-US" dirty="0"/>
          </a:p>
        </p:txBody>
      </p:sp>
    </p:spTree>
    <p:extLst>
      <p:ext uri="{BB962C8B-B14F-4D97-AF65-F5344CB8AC3E}">
        <p14:creationId xmlns:p14="http://schemas.microsoft.com/office/powerpoint/2010/main" val="13620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06DFD79-CF30-4F7A-B64E-9748F796C67E}"/>
              </a:ext>
            </a:extLst>
          </p:cNvPr>
          <p:cNvPicPr>
            <a:picLocks noChangeAspect="1"/>
          </p:cNvPicPr>
          <p:nvPr/>
        </p:nvPicPr>
        <p:blipFill>
          <a:blip r:embed="rId3"/>
          <a:stretch>
            <a:fillRect/>
          </a:stretch>
        </p:blipFill>
        <p:spPr>
          <a:xfrm>
            <a:off x="769088" y="1084082"/>
            <a:ext cx="10653824" cy="4864218"/>
          </a:xfrm>
          <a:prstGeom prst="rect">
            <a:avLst/>
          </a:prstGeom>
        </p:spPr>
      </p:pic>
    </p:spTree>
    <p:extLst>
      <p:ext uri="{BB962C8B-B14F-4D97-AF65-F5344CB8AC3E}">
        <p14:creationId xmlns:p14="http://schemas.microsoft.com/office/powerpoint/2010/main" val="187076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5F61609-4B5D-4962-9C0A-29CD26C3FB8B}"/>
              </a:ext>
            </a:extLst>
          </p:cNvPr>
          <p:cNvPicPr>
            <a:picLocks noChangeAspect="1"/>
          </p:cNvPicPr>
          <p:nvPr/>
        </p:nvPicPr>
        <p:blipFill>
          <a:blip r:embed="rId3"/>
          <a:stretch>
            <a:fillRect/>
          </a:stretch>
        </p:blipFill>
        <p:spPr>
          <a:xfrm>
            <a:off x="241860" y="189808"/>
            <a:ext cx="4758508" cy="2533751"/>
          </a:xfrm>
          <a:prstGeom prst="rect">
            <a:avLst/>
          </a:prstGeom>
        </p:spPr>
      </p:pic>
      <p:pic>
        <p:nvPicPr>
          <p:cNvPr id="3" name="圖片 2">
            <a:extLst>
              <a:ext uri="{FF2B5EF4-FFF2-40B4-BE49-F238E27FC236}">
                <a16:creationId xmlns:a16="http://schemas.microsoft.com/office/drawing/2014/main" id="{F0424300-200A-448F-A784-B3A35B47FF6A}"/>
              </a:ext>
            </a:extLst>
          </p:cNvPr>
          <p:cNvPicPr>
            <a:picLocks noChangeAspect="1"/>
          </p:cNvPicPr>
          <p:nvPr/>
        </p:nvPicPr>
        <p:blipFill>
          <a:blip r:embed="rId4"/>
          <a:stretch>
            <a:fillRect/>
          </a:stretch>
        </p:blipFill>
        <p:spPr>
          <a:xfrm>
            <a:off x="5208373" y="2758842"/>
            <a:ext cx="1620795" cy="2315422"/>
          </a:xfrm>
          <a:prstGeom prst="rect">
            <a:avLst/>
          </a:prstGeom>
        </p:spPr>
      </p:pic>
      <p:sp>
        <p:nvSpPr>
          <p:cNvPr id="6" name="箭號: 上-下雙向 5">
            <a:extLst>
              <a:ext uri="{FF2B5EF4-FFF2-40B4-BE49-F238E27FC236}">
                <a16:creationId xmlns:a16="http://schemas.microsoft.com/office/drawing/2014/main" id="{1A5EC132-7676-4B31-A7B0-53802EBFA260}"/>
              </a:ext>
            </a:extLst>
          </p:cNvPr>
          <p:cNvSpPr/>
          <p:nvPr/>
        </p:nvSpPr>
        <p:spPr>
          <a:xfrm rot="3627728">
            <a:off x="8201596" y="1518220"/>
            <a:ext cx="435256" cy="230601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上-下雙向 6">
            <a:extLst>
              <a:ext uri="{FF2B5EF4-FFF2-40B4-BE49-F238E27FC236}">
                <a16:creationId xmlns:a16="http://schemas.microsoft.com/office/drawing/2014/main" id="{D02C59B7-B26B-4522-84E9-1720D15304CD}"/>
              </a:ext>
            </a:extLst>
          </p:cNvPr>
          <p:cNvSpPr/>
          <p:nvPr/>
        </p:nvSpPr>
        <p:spPr>
          <a:xfrm rot="6578012">
            <a:off x="8275963" y="3531724"/>
            <a:ext cx="435256" cy="236060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496E927E-96A5-463F-BB58-8747FC20CF0B}"/>
                  </a:ext>
                </a:extLst>
              </p:cNvPr>
              <p:cNvSpPr txBox="1"/>
              <p:nvPr/>
            </p:nvSpPr>
            <p:spPr>
              <a:xfrm>
                <a:off x="7595288" y="2010032"/>
                <a:ext cx="1425145" cy="369332"/>
              </a:xfrm>
              <a:prstGeom prst="rect">
                <a:avLst/>
              </a:prstGeom>
              <a:noFill/>
            </p:spPr>
            <p:txBody>
              <a:bodyPr wrap="square" rtlCol="0">
                <a:spAutoFit/>
              </a:bodyPr>
              <a:lstStyle/>
              <a:p>
                <a:r>
                  <a:rPr lang="zh-TW" altLang="en-US" dirty="0"/>
                  <a:t>距離 </a:t>
                </a:r>
                <a14:m>
                  <m:oMath xmlns:m="http://schemas.openxmlformats.org/officeDocument/2006/math">
                    <m:r>
                      <a:rPr lang="zh-TW" altLang="en-US" i="1" smtClean="0">
                        <a:latin typeface="Cambria Math" panose="02040503050406030204" pitchFamily="18" charset="0"/>
                      </a:rPr>
                      <m:t>𝛼</m:t>
                    </m:r>
                  </m:oMath>
                </a14:m>
                <a:endParaRPr lang="zh-TW" altLang="en-US" dirty="0"/>
              </a:p>
            </p:txBody>
          </p:sp>
        </mc:Choice>
        <mc:Fallback xmlns="">
          <p:sp>
            <p:nvSpPr>
              <p:cNvPr id="8" name="文字方塊 7">
                <a:extLst>
                  <a:ext uri="{FF2B5EF4-FFF2-40B4-BE49-F238E27FC236}">
                    <a16:creationId xmlns:a16="http://schemas.microsoft.com/office/drawing/2014/main" id="{496E927E-96A5-463F-BB58-8747FC20CF0B}"/>
                  </a:ext>
                </a:extLst>
              </p:cNvPr>
              <p:cNvSpPr txBox="1">
                <a:spLocks noRot="1" noChangeAspect="1" noMove="1" noResize="1" noEditPoints="1" noAdjustHandles="1" noChangeArrowheads="1" noChangeShapeType="1" noTextEdit="1"/>
              </p:cNvSpPr>
              <p:nvPr/>
            </p:nvSpPr>
            <p:spPr>
              <a:xfrm>
                <a:off x="7595288" y="2010032"/>
                <a:ext cx="1425145" cy="369332"/>
              </a:xfrm>
              <a:prstGeom prst="rect">
                <a:avLst/>
              </a:prstGeom>
              <a:blipFill>
                <a:blip r:embed="rId5"/>
                <a:stretch>
                  <a:fillRect l="-3846"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ACFD2EC4-E0DD-4ECE-A09D-E3E78096B5CB}"/>
                  </a:ext>
                </a:extLst>
              </p:cNvPr>
              <p:cNvSpPr txBox="1"/>
              <p:nvPr/>
            </p:nvSpPr>
            <p:spPr>
              <a:xfrm>
                <a:off x="8104519" y="4043408"/>
                <a:ext cx="1425145" cy="369332"/>
              </a:xfrm>
              <a:prstGeom prst="rect">
                <a:avLst/>
              </a:prstGeom>
              <a:noFill/>
            </p:spPr>
            <p:txBody>
              <a:bodyPr wrap="square" rtlCol="0">
                <a:spAutoFit/>
              </a:bodyPr>
              <a:lstStyle/>
              <a:p>
                <a:r>
                  <a:rPr lang="zh-TW" altLang="en-US" dirty="0"/>
                  <a:t>距離 </a:t>
                </a:r>
                <a14:m>
                  <m:oMath xmlns:m="http://schemas.openxmlformats.org/officeDocument/2006/math">
                    <m:r>
                      <a:rPr lang="zh-TW" altLang="en-US" i="1" smtClean="0">
                        <a:latin typeface="Cambria Math" panose="02040503050406030204" pitchFamily="18" charset="0"/>
                      </a:rPr>
                      <m:t>𝛼</m:t>
                    </m:r>
                  </m:oMath>
                </a14:m>
                <a:endParaRPr lang="zh-TW" altLang="en-US" dirty="0"/>
              </a:p>
            </p:txBody>
          </p:sp>
        </mc:Choice>
        <mc:Fallback xmlns="">
          <p:sp>
            <p:nvSpPr>
              <p:cNvPr id="9" name="文字方塊 8">
                <a:extLst>
                  <a:ext uri="{FF2B5EF4-FFF2-40B4-BE49-F238E27FC236}">
                    <a16:creationId xmlns:a16="http://schemas.microsoft.com/office/drawing/2014/main" id="{ACFD2EC4-E0DD-4ECE-A09D-E3E78096B5CB}"/>
                  </a:ext>
                </a:extLst>
              </p:cNvPr>
              <p:cNvSpPr txBox="1">
                <a:spLocks noRot="1" noChangeAspect="1" noMove="1" noResize="1" noEditPoints="1" noAdjustHandles="1" noChangeArrowheads="1" noChangeShapeType="1" noTextEdit="1"/>
              </p:cNvSpPr>
              <p:nvPr/>
            </p:nvSpPr>
            <p:spPr>
              <a:xfrm>
                <a:off x="8104519" y="4043408"/>
                <a:ext cx="1425145" cy="369332"/>
              </a:xfrm>
              <a:prstGeom prst="rect">
                <a:avLst/>
              </a:prstGeom>
              <a:blipFill>
                <a:blip r:embed="rId6"/>
                <a:stretch>
                  <a:fillRect l="-3419" t="-8197" b="-24590"/>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56BB4060-E541-4CA0-B112-F49EFF9CD377}"/>
              </a:ext>
            </a:extLst>
          </p:cNvPr>
          <p:cNvPicPr>
            <a:picLocks noChangeAspect="1"/>
          </p:cNvPicPr>
          <p:nvPr/>
        </p:nvPicPr>
        <p:blipFill>
          <a:blip r:embed="rId7"/>
          <a:stretch>
            <a:fillRect/>
          </a:stretch>
        </p:blipFill>
        <p:spPr>
          <a:xfrm>
            <a:off x="9816168" y="407373"/>
            <a:ext cx="1671975" cy="2425541"/>
          </a:xfrm>
          <a:prstGeom prst="rect">
            <a:avLst/>
          </a:prstGeom>
        </p:spPr>
      </p:pic>
      <p:pic>
        <p:nvPicPr>
          <p:cNvPr id="11" name="圖片 10">
            <a:extLst>
              <a:ext uri="{FF2B5EF4-FFF2-40B4-BE49-F238E27FC236}">
                <a16:creationId xmlns:a16="http://schemas.microsoft.com/office/drawing/2014/main" id="{4B6B6BA7-F2F2-4D7A-96D0-E9976B3144CC}"/>
              </a:ext>
            </a:extLst>
          </p:cNvPr>
          <p:cNvPicPr>
            <a:picLocks noChangeAspect="1"/>
          </p:cNvPicPr>
          <p:nvPr/>
        </p:nvPicPr>
        <p:blipFill>
          <a:blip r:embed="rId8"/>
          <a:stretch>
            <a:fillRect/>
          </a:stretch>
        </p:blipFill>
        <p:spPr>
          <a:xfrm>
            <a:off x="9638254" y="3697902"/>
            <a:ext cx="1924050" cy="2752725"/>
          </a:xfrm>
          <a:prstGeom prst="rect">
            <a:avLst/>
          </a:prstGeom>
        </p:spPr>
      </p:pic>
    </p:spTree>
    <p:extLst>
      <p:ext uri="{BB962C8B-B14F-4D97-AF65-F5344CB8AC3E}">
        <p14:creationId xmlns:p14="http://schemas.microsoft.com/office/powerpoint/2010/main" val="3919555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5F61609-4B5D-4962-9C0A-29CD26C3FB8B}"/>
              </a:ext>
            </a:extLst>
          </p:cNvPr>
          <p:cNvPicPr>
            <a:picLocks noChangeAspect="1"/>
          </p:cNvPicPr>
          <p:nvPr/>
        </p:nvPicPr>
        <p:blipFill>
          <a:blip r:embed="rId3"/>
          <a:stretch>
            <a:fillRect/>
          </a:stretch>
        </p:blipFill>
        <p:spPr>
          <a:xfrm>
            <a:off x="241860" y="189808"/>
            <a:ext cx="4758508" cy="2533751"/>
          </a:xfrm>
          <a:prstGeom prst="rect">
            <a:avLst/>
          </a:prstGeom>
        </p:spPr>
      </p:pic>
      <p:pic>
        <p:nvPicPr>
          <p:cNvPr id="3" name="圖片 2">
            <a:extLst>
              <a:ext uri="{FF2B5EF4-FFF2-40B4-BE49-F238E27FC236}">
                <a16:creationId xmlns:a16="http://schemas.microsoft.com/office/drawing/2014/main" id="{F0424300-200A-448F-A784-B3A35B47FF6A}"/>
              </a:ext>
            </a:extLst>
          </p:cNvPr>
          <p:cNvPicPr>
            <a:picLocks noChangeAspect="1"/>
          </p:cNvPicPr>
          <p:nvPr/>
        </p:nvPicPr>
        <p:blipFill>
          <a:blip r:embed="rId4"/>
          <a:stretch>
            <a:fillRect/>
          </a:stretch>
        </p:blipFill>
        <p:spPr>
          <a:xfrm>
            <a:off x="5318989" y="2723559"/>
            <a:ext cx="1620795" cy="2315422"/>
          </a:xfrm>
          <a:prstGeom prst="rect">
            <a:avLst/>
          </a:prstGeom>
        </p:spPr>
      </p:pic>
      <p:sp>
        <p:nvSpPr>
          <p:cNvPr id="6" name="箭號: 上-下雙向 5">
            <a:extLst>
              <a:ext uri="{FF2B5EF4-FFF2-40B4-BE49-F238E27FC236}">
                <a16:creationId xmlns:a16="http://schemas.microsoft.com/office/drawing/2014/main" id="{1A5EC132-7676-4B31-A7B0-53802EBFA260}"/>
              </a:ext>
            </a:extLst>
          </p:cNvPr>
          <p:cNvSpPr/>
          <p:nvPr/>
        </p:nvSpPr>
        <p:spPr>
          <a:xfrm rot="3627728">
            <a:off x="7325864" y="2395239"/>
            <a:ext cx="435256" cy="95569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上-下雙向 6">
            <a:extLst>
              <a:ext uri="{FF2B5EF4-FFF2-40B4-BE49-F238E27FC236}">
                <a16:creationId xmlns:a16="http://schemas.microsoft.com/office/drawing/2014/main" id="{D02C59B7-B26B-4522-84E9-1720D15304CD}"/>
              </a:ext>
            </a:extLst>
          </p:cNvPr>
          <p:cNvSpPr/>
          <p:nvPr/>
        </p:nvSpPr>
        <p:spPr>
          <a:xfrm rot="6578012">
            <a:off x="8511215" y="3163313"/>
            <a:ext cx="435256" cy="317146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56BB4060-E541-4CA0-B112-F49EFF9CD377}"/>
              </a:ext>
            </a:extLst>
          </p:cNvPr>
          <p:cNvPicPr>
            <a:picLocks noChangeAspect="1"/>
          </p:cNvPicPr>
          <p:nvPr/>
        </p:nvPicPr>
        <p:blipFill>
          <a:blip r:embed="rId5"/>
          <a:stretch>
            <a:fillRect/>
          </a:stretch>
        </p:blipFill>
        <p:spPr>
          <a:xfrm>
            <a:off x="8242878" y="890326"/>
            <a:ext cx="1433995" cy="2080302"/>
          </a:xfrm>
          <a:prstGeom prst="rect">
            <a:avLst/>
          </a:prstGeom>
        </p:spPr>
      </p:pic>
      <p:pic>
        <p:nvPicPr>
          <p:cNvPr id="11" name="圖片 10">
            <a:extLst>
              <a:ext uri="{FF2B5EF4-FFF2-40B4-BE49-F238E27FC236}">
                <a16:creationId xmlns:a16="http://schemas.microsoft.com/office/drawing/2014/main" id="{4B6B6BA7-F2F2-4D7A-96D0-E9976B3144CC}"/>
              </a:ext>
            </a:extLst>
          </p:cNvPr>
          <p:cNvPicPr>
            <a:picLocks noChangeAspect="1"/>
          </p:cNvPicPr>
          <p:nvPr/>
        </p:nvPicPr>
        <p:blipFill>
          <a:blip r:embed="rId6"/>
          <a:stretch>
            <a:fillRect/>
          </a:stretch>
        </p:blipFill>
        <p:spPr>
          <a:xfrm>
            <a:off x="10241418" y="4110467"/>
            <a:ext cx="1924050" cy="2752725"/>
          </a:xfrm>
          <a:prstGeom prst="rect">
            <a:avLst/>
          </a:prstGeom>
        </p:spPr>
      </p:pic>
    </p:spTree>
    <p:extLst>
      <p:ext uri="{BB962C8B-B14F-4D97-AF65-F5344CB8AC3E}">
        <p14:creationId xmlns:p14="http://schemas.microsoft.com/office/powerpoint/2010/main" val="185733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B44B3DE-F6E4-4EDC-962E-BBFF7E147B0A}"/>
              </a:ext>
            </a:extLst>
          </p:cNvPr>
          <p:cNvPicPr>
            <a:picLocks noChangeAspect="1"/>
          </p:cNvPicPr>
          <p:nvPr/>
        </p:nvPicPr>
        <p:blipFill>
          <a:blip r:embed="rId2"/>
          <a:stretch>
            <a:fillRect/>
          </a:stretch>
        </p:blipFill>
        <p:spPr>
          <a:xfrm>
            <a:off x="1570302" y="1449316"/>
            <a:ext cx="9189022" cy="4550938"/>
          </a:xfrm>
          <a:prstGeom prst="rect">
            <a:avLst/>
          </a:prstGeom>
        </p:spPr>
      </p:pic>
      <p:cxnSp>
        <p:nvCxnSpPr>
          <p:cNvPr id="3" name="直線單箭頭接點 2">
            <a:extLst>
              <a:ext uri="{FF2B5EF4-FFF2-40B4-BE49-F238E27FC236}">
                <a16:creationId xmlns:a16="http://schemas.microsoft.com/office/drawing/2014/main" id="{30B2BFFA-EB9F-4924-9FBC-ED27F940DA41}"/>
              </a:ext>
            </a:extLst>
          </p:cNvPr>
          <p:cNvCxnSpPr>
            <a:cxnSpLocks/>
          </p:cNvCxnSpPr>
          <p:nvPr/>
        </p:nvCxnSpPr>
        <p:spPr>
          <a:xfrm>
            <a:off x="5130539" y="2635086"/>
            <a:ext cx="0" cy="6425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A491274-FBAD-4DAD-9F39-31EA5A1630D0}"/>
              </a:ext>
            </a:extLst>
          </p:cNvPr>
          <p:cNvSpPr/>
          <p:nvPr/>
        </p:nvSpPr>
        <p:spPr>
          <a:xfrm>
            <a:off x="5130539" y="2771688"/>
            <a:ext cx="1527213" cy="369332"/>
          </a:xfrm>
          <a:prstGeom prst="rect">
            <a:avLst/>
          </a:prstGeom>
        </p:spPr>
        <p:txBody>
          <a:bodyPr wrap="none">
            <a:spAutoFit/>
          </a:bodyPr>
          <a:lstStyle/>
          <a:p>
            <a:r>
              <a:rPr lang="en-US" altLang="zh-TW" dirty="0"/>
              <a:t>Shared weight</a:t>
            </a:r>
            <a:endParaRPr lang="zh-TW" altLang="en-US" dirty="0"/>
          </a:p>
        </p:txBody>
      </p:sp>
      <p:cxnSp>
        <p:nvCxnSpPr>
          <p:cNvPr id="5" name="直線單箭頭接點 4">
            <a:extLst>
              <a:ext uri="{FF2B5EF4-FFF2-40B4-BE49-F238E27FC236}">
                <a16:creationId xmlns:a16="http://schemas.microsoft.com/office/drawing/2014/main" id="{4E3D30FD-34FA-47B9-848F-960853EBD221}"/>
              </a:ext>
            </a:extLst>
          </p:cNvPr>
          <p:cNvCxnSpPr>
            <a:cxnSpLocks/>
          </p:cNvCxnSpPr>
          <p:nvPr/>
        </p:nvCxnSpPr>
        <p:spPr>
          <a:xfrm>
            <a:off x="5130539" y="4105668"/>
            <a:ext cx="0" cy="641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F1742DE-0B0D-4019-A339-118F95A583AA}"/>
              </a:ext>
            </a:extLst>
          </p:cNvPr>
          <p:cNvSpPr/>
          <p:nvPr/>
        </p:nvSpPr>
        <p:spPr>
          <a:xfrm>
            <a:off x="5215894" y="4223315"/>
            <a:ext cx="1527213" cy="369332"/>
          </a:xfrm>
          <a:prstGeom prst="rect">
            <a:avLst/>
          </a:prstGeom>
        </p:spPr>
        <p:txBody>
          <a:bodyPr wrap="none">
            <a:spAutoFit/>
          </a:bodyPr>
          <a:lstStyle/>
          <a:p>
            <a:r>
              <a:rPr lang="en-US" altLang="zh-TW" dirty="0"/>
              <a:t>Shared weight</a:t>
            </a:r>
            <a:endParaRPr lang="zh-TW" altLang="en-US" dirty="0"/>
          </a:p>
        </p:txBody>
      </p:sp>
      <p:sp>
        <p:nvSpPr>
          <p:cNvPr id="7" name="文字方塊 6">
            <a:extLst>
              <a:ext uri="{FF2B5EF4-FFF2-40B4-BE49-F238E27FC236}">
                <a16:creationId xmlns:a16="http://schemas.microsoft.com/office/drawing/2014/main" id="{C4E65CB0-C9FE-4D3F-B8C2-C781D656BA72}"/>
              </a:ext>
            </a:extLst>
          </p:cNvPr>
          <p:cNvSpPr txBox="1"/>
          <p:nvPr/>
        </p:nvSpPr>
        <p:spPr>
          <a:xfrm>
            <a:off x="634022" y="550525"/>
            <a:ext cx="8435525" cy="830997"/>
          </a:xfrm>
          <a:prstGeom prst="rect">
            <a:avLst/>
          </a:prstGeom>
          <a:noFill/>
        </p:spPr>
        <p:txBody>
          <a:bodyPr wrap="square" rtlCol="0">
            <a:spAutoFit/>
          </a:bodyPr>
          <a:lstStyle/>
          <a:p>
            <a:r>
              <a:rPr lang="en-US" altLang="zh-TW" sz="4800" dirty="0"/>
              <a:t>Triplet Network</a:t>
            </a:r>
            <a:endParaRPr lang="zh-TW" altLang="en-US" sz="4800" dirty="0"/>
          </a:p>
        </p:txBody>
      </p:sp>
    </p:spTree>
    <p:extLst>
      <p:ext uri="{BB962C8B-B14F-4D97-AF65-F5344CB8AC3E}">
        <p14:creationId xmlns:p14="http://schemas.microsoft.com/office/powerpoint/2010/main" val="22265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599218"/>
            <a:ext cx="8435525" cy="830997"/>
          </a:xfrm>
          <a:prstGeom prst="rect">
            <a:avLst/>
          </a:prstGeom>
          <a:noFill/>
        </p:spPr>
        <p:txBody>
          <a:bodyPr wrap="square" rtlCol="0">
            <a:spAutoFit/>
          </a:bodyPr>
          <a:lstStyle/>
          <a:p>
            <a:r>
              <a:rPr lang="en-US" altLang="zh-TW" sz="4800" dirty="0"/>
              <a:t>Sample Selection</a:t>
            </a:r>
            <a:endParaRPr lang="zh-TW" altLang="en-US" sz="4800" dirty="0"/>
          </a:p>
        </p:txBody>
      </p:sp>
      <p:sp>
        <p:nvSpPr>
          <p:cNvPr id="8" name="文字方塊 7">
            <a:extLst>
              <a:ext uri="{FF2B5EF4-FFF2-40B4-BE49-F238E27FC236}">
                <a16:creationId xmlns:a16="http://schemas.microsoft.com/office/drawing/2014/main" id="{F0A829CC-7827-41C1-9143-EF0B696FDF32}"/>
              </a:ext>
            </a:extLst>
          </p:cNvPr>
          <p:cNvSpPr txBox="1"/>
          <p:nvPr/>
        </p:nvSpPr>
        <p:spPr>
          <a:xfrm>
            <a:off x="976922" y="1842785"/>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  </a:t>
            </a:r>
            <a:endParaRPr lang="zh-TW" altLang="en-US" dirty="0"/>
          </a:p>
        </p:txBody>
      </p:sp>
      <p:sp>
        <p:nvSpPr>
          <p:cNvPr id="9" name="文字方塊 8">
            <a:extLst>
              <a:ext uri="{FF2B5EF4-FFF2-40B4-BE49-F238E27FC236}">
                <a16:creationId xmlns:a16="http://schemas.microsoft.com/office/drawing/2014/main" id="{DFB3866B-F4D3-463B-AF28-C8351B094B7D}"/>
              </a:ext>
            </a:extLst>
          </p:cNvPr>
          <p:cNvSpPr txBox="1"/>
          <p:nvPr/>
        </p:nvSpPr>
        <p:spPr>
          <a:xfrm>
            <a:off x="976923" y="1852212"/>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Deep metric learning consists of three main parts, which are informative input samples, the structure of the network model, and a metric loss function.  </a:t>
            </a:r>
            <a:endParaRPr lang="zh-TW" altLang="en-US" dirty="0"/>
          </a:p>
        </p:txBody>
      </p:sp>
      <p:sp>
        <p:nvSpPr>
          <p:cNvPr id="11" name="文字方塊 10">
            <a:extLst>
              <a:ext uri="{FF2B5EF4-FFF2-40B4-BE49-F238E27FC236}">
                <a16:creationId xmlns:a16="http://schemas.microsoft.com/office/drawing/2014/main" id="{C76B271A-D417-4F50-879D-AB1D943BC8C2}"/>
              </a:ext>
            </a:extLst>
          </p:cNvPr>
          <p:cNvSpPr txBox="1"/>
          <p:nvPr/>
        </p:nvSpPr>
        <p:spPr>
          <a:xfrm>
            <a:off x="976922" y="2745943"/>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Siamese Network</a:t>
            </a:r>
            <a:endParaRPr lang="zh-TW" altLang="en-US" dirty="0"/>
          </a:p>
        </p:txBody>
      </p:sp>
      <p:sp>
        <p:nvSpPr>
          <p:cNvPr id="12" name="文字方塊 11">
            <a:extLst>
              <a:ext uri="{FF2B5EF4-FFF2-40B4-BE49-F238E27FC236}">
                <a16:creationId xmlns:a16="http://schemas.microsoft.com/office/drawing/2014/main" id="{7CC84A2F-F627-480B-A1B5-36FE56571A31}"/>
              </a:ext>
            </a:extLst>
          </p:cNvPr>
          <p:cNvSpPr txBox="1"/>
          <p:nvPr/>
        </p:nvSpPr>
        <p:spPr>
          <a:xfrm>
            <a:off x="976923" y="4475366"/>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Triplet Network</a:t>
            </a:r>
            <a:endParaRPr lang="zh-TW" altLang="en-US" dirty="0"/>
          </a:p>
          <a:p>
            <a:pPr>
              <a:buClr>
                <a:schemeClr val="accent4"/>
              </a:buClr>
            </a:pPr>
            <a:endParaRPr lang="zh-TW" altLang="en-US" dirty="0"/>
          </a:p>
        </p:txBody>
      </p:sp>
      <p:sp>
        <p:nvSpPr>
          <p:cNvPr id="2" name="矩形 1">
            <a:extLst>
              <a:ext uri="{FF2B5EF4-FFF2-40B4-BE49-F238E27FC236}">
                <a16:creationId xmlns:a16="http://schemas.microsoft.com/office/drawing/2014/main" id="{E15CE98B-856C-42F2-8125-A9EEE29E724F}"/>
              </a:ext>
            </a:extLst>
          </p:cNvPr>
          <p:cNvSpPr/>
          <p:nvPr/>
        </p:nvSpPr>
        <p:spPr>
          <a:xfrm>
            <a:off x="1297755" y="3113473"/>
            <a:ext cx="9517931" cy="1200329"/>
          </a:xfrm>
          <a:prstGeom prst="rect">
            <a:avLst/>
          </a:prstGeom>
        </p:spPr>
        <p:txBody>
          <a:bodyPr wrap="square">
            <a:spAutoFit/>
          </a:bodyPr>
          <a:lstStyle/>
          <a:p>
            <a:pPr marL="285750" indent="-285750">
              <a:buClr>
                <a:schemeClr val="accent1"/>
              </a:buClr>
              <a:buFont typeface="Wingdings" panose="05000000000000000000" pitchFamily="2" charset="2"/>
              <a:buChar char="Ø"/>
            </a:pPr>
            <a:r>
              <a:rPr lang="en-US" altLang="zh-TW" dirty="0"/>
              <a:t>Simo-Serra</a:t>
            </a:r>
            <a:r>
              <a:rPr lang="zh-TW" altLang="en-US" dirty="0"/>
              <a:t> </a:t>
            </a:r>
            <a:r>
              <a:rPr lang="en-US" altLang="zh-TW" dirty="0"/>
              <a:t>et al. (2015) emphasized that the learning process could be slowed down and negatively affected after the network reached an acceptable performance level.</a:t>
            </a:r>
          </a:p>
          <a:p>
            <a:pPr marL="285750" indent="-285750">
              <a:buClr>
                <a:schemeClr val="accent1"/>
              </a:buClr>
              <a:buFont typeface="Wingdings" panose="05000000000000000000" pitchFamily="2" charset="2"/>
              <a:buChar char="Ø"/>
            </a:pPr>
            <a:r>
              <a:rPr lang="en-US" altLang="zh-TW" dirty="0"/>
              <a:t>To address this problem, more discriminative models were obtained while using </a:t>
            </a:r>
            <a:r>
              <a:rPr lang="en-US" altLang="zh-TW" dirty="0">
                <a:solidFill>
                  <a:srgbClr val="FF0000"/>
                </a:solidFill>
              </a:rPr>
              <a:t>hard negative mining</a:t>
            </a:r>
            <a:r>
              <a:rPr lang="en-US" altLang="zh-TW" dirty="0"/>
              <a:t>.</a:t>
            </a:r>
            <a:endParaRPr lang="zh-TW" altLang="en-US" dirty="0"/>
          </a:p>
        </p:txBody>
      </p:sp>
      <p:sp>
        <p:nvSpPr>
          <p:cNvPr id="13" name="矩形 12">
            <a:extLst>
              <a:ext uri="{FF2B5EF4-FFF2-40B4-BE49-F238E27FC236}">
                <a16:creationId xmlns:a16="http://schemas.microsoft.com/office/drawing/2014/main" id="{4C737BC2-1C93-42B0-A3C9-995C94A9F039}"/>
              </a:ext>
            </a:extLst>
          </p:cNvPr>
          <p:cNvSpPr/>
          <p:nvPr/>
        </p:nvSpPr>
        <p:spPr>
          <a:xfrm>
            <a:off x="1297755" y="4887260"/>
            <a:ext cx="9517931" cy="1200329"/>
          </a:xfrm>
          <a:prstGeom prst="rect">
            <a:avLst/>
          </a:prstGeom>
        </p:spPr>
        <p:txBody>
          <a:bodyPr wrap="square">
            <a:spAutoFit/>
          </a:bodyPr>
          <a:lstStyle/>
          <a:p>
            <a:pPr marL="285750" indent="-285750">
              <a:buClr>
                <a:schemeClr val="accent1"/>
              </a:buClr>
              <a:buFont typeface="Wingdings" panose="05000000000000000000" pitchFamily="2" charset="2"/>
              <a:buChar char="Ø"/>
            </a:pPr>
            <a:r>
              <a:rPr lang="en-US" altLang="zh-TW" dirty="0"/>
              <a:t> It was observed that some easy triplets had no effect in updating a model due to their poor discriminative power. These triplets cause a waste of time and resources. </a:t>
            </a:r>
          </a:p>
          <a:p>
            <a:pPr marL="285750" indent="-285750">
              <a:buClr>
                <a:schemeClr val="accent1"/>
              </a:buClr>
              <a:buFont typeface="Wingdings" panose="05000000000000000000" pitchFamily="2" charset="2"/>
              <a:buChar char="Ø"/>
            </a:pPr>
            <a:r>
              <a:rPr lang="en-US" altLang="zh-TW" dirty="0"/>
              <a:t>It is very convenient to use informative sample triplets, and more feasible train models with a better sample strategy could be provided instead of selecting random samples.</a:t>
            </a:r>
            <a:endParaRPr lang="zh-TW" altLang="en-US" dirty="0"/>
          </a:p>
        </p:txBody>
      </p:sp>
    </p:spTree>
    <p:extLst>
      <p:ext uri="{BB962C8B-B14F-4D97-AF65-F5344CB8AC3E}">
        <p14:creationId xmlns:p14="http://schemas.microsoft.com/office/powerpoint/2010/main" val="210554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DC2EC55-176B-4C06-9918-EC5F19301AAD}"/>
              </a:ext>
            </a:extLst>
          </p:cNvPr>
          <p:cNvPicPr>
            <a:picLocks noChangeAspect="1"/>
          </p:cNvPicPr>
          <p:nvPr/>
        </p:nvPicPr>
        <p:blipFill>
          <a:blip r:embed="rId2"/>
          <a:stretch>
            <a:fillRect/>
          </a:stretch>
        </p:blipFill>
        <p:spPr>
          <a:xfrm>
            <a:off x="670295" y="713273"/>
            <a:ext cx="9515564" cy="5202854"/>
          </a:xfrm>
          <a:prstGeom prst="rect">
            <a:avLst/>
          </a:prstGeom>
        </p:spPr>
      </p:pic>
      <p:pic>
        <p:nvPicPr>
          <p:cNvPr id="3" name="圖片 2">
            <a:extLst>
              <a:ext uri="{FF2B5EF4-FFF2-40B4-BE49-F238E27FC236}">
                <a16:creationId xmlns:a16="http://schemas.microsoft.com/office/drawing/2014/main" id="{3F034CFA-94E8-4C5A-96BD-5F499E92B44C}"/>
              </a:ext>
            </a:extLst>
          </p:cNvPr>
          <p:cNvPicPr>
            <a:picLocks noChangeAspect="1"/>
          </p:cNvPicPr>
          <p:nvPr/>
        </p:nvPicPr>
        <p:blipFill>
          <a:blip r:embed="rId3"/>
          <a:stretch>
            <a:fillRect/>
          </a:stretch>
        </p:blipFill>
        <p:spPr>
          <a:xfrm>
            <a:off x="5562600" y="1857375"/>
            <a:ext cx="6629400" cy="3409950"/>
          </a:xfrm>
          <a:prstGeom prst="rect">
            <a:avLst/>
          </a:prstGeom>
        </p:spPr>
      </p:pic>
      <p:cxnSp>
        <p:nvCxnSpPr>
          <p:cNvPr id="4" name="直線接點 3">
            <a:extLst>
              <a:ext uri="{FF2B5EF4-FFF2-40B4-BE49-F238E27FC236}">
                <a16:creationId xmlns:a16="http://schemas.microsoft.com/office/drawing/2014/main" id="{5644377A-CF2E-40E8-B901-DF7EC336236B}"/>
              </a:ext>
            </a:extLst>
          </p:cNvPr>
          <p:cNvCxnSpPr>
            <a:cxnSpLocks/>
          </p:cNvCxnSpPr>
          <p:nvPr/>
        </p:nvCxnSpPr>
        <p:spPr>
          <a:xfrm flipH="1">
            <a:off x="7858125" y="2552700"/>
            <a:ext cx="1285875" cy="41433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B943A997-ABD0-4A6F-B0C0-CEA2DC00655E}"/>
              </a:ext>
            </a:extLst>
          </p:cNvPr>
          <p:cNvCxnSpPr>
            <a:cxnSpLocks/>
          </p:cNvCxnSpPr>
          <p:nvPr/>
        </p:nvCxnSpPr>
        <p:spPr>
          <a:xfrm flipH="1">
            <a:off x="7048500" y="2552700"/>
            <a:ext cx="2095500" cy="10477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8338D2CD-42F4-4DA8-A838-71029816D3E4}"/>
              </a:ext>
            </a:extLst>
          </p:cNvPr>
          <p:cNvSpPr/>
          <p:nvPr/>
        </p:nvSpPr>
        <p:spPr>
          <a:xfrm>
            <a:off x="7667625" y="2914650"/>
            <a:ext cx="190500" cy="16192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D12E617C-2BE0-4017-9D6B-AAC967456D5B}"/>
              </a:ext>
            </a:extLst>
          </p:cNvPr>
          <p:cNvSpPr/>
          <p:nvPr/>
        </p:nvSpPr>
        <p:spPr>
          <a:xfrm>
            <a:off x="6953250" y="3538537"/>
            <a:ext cx="190500" cy="161925"/>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5FCF6F3-6ED8-48DB-BFC4-1885D83AEEF6}"/>
              </a:ext>
            </a:extLst>
          </p:cNvPr>
          <p:cNvSpPr txBox="1"/>
          <p:nvPr/>
        </p:nvSpPr>
        <p:spPr>
          <a:xfrm>
            <a:off x="5648325" y="2810946"/>
            <a:ext cx="2800350" cy="369332"/>
          </a:xfrm>
          <a:prstGeom prst="rect">
            <a:avLst/>
          </a:prstGeom>
          <a:noFill/>
        </p:spPr>
        <p:txBody>
          <a:bodyPr wrap="square" rtlCol="0">
            <a:spAutoFit/>
          </a:bodyPr>
          <a:lstStyle/>
          <a:p>
            <a:r>
              <a:rPr lang="en-US" altLang="zh-TW" dirty="0"/>
              <a:t>Semi Hard Negative</a:t>
            </a:r>
            <a:endParaRPr lang="zh-TW" altLang="en-US" dirty="0"/>
          </a:p>
        </p:txBody>
      </p:sp>
      <p:sp>
        <p:nvSpPr>
          <p:cNvPr id="9" name="文字方塊 8">
            <a:extLst>
              <a:ext uri="{FF2B5EF4-FFF2-40B4-BE49-F238E27FC236}">
                <a16:creationId xmlns:a16="http://schemas.microsoft.com/office/drawing/2014/main" id="{82A10E11-369B-45E7-A5DD-80D8E7280909}"/>
              </a:ext>
            </a:extLst>
          </p:cNvPr>
          <p:cNvSpPr txBox="1"/>
          <p:nvPr/>
        </p:nvSpPr>
        <p:spPr>
          <a:xfrm>
            <a:off x="5438775" y="3641228"/>
            <a:ext cx="2800350" cy="369332"/>
          </a:xfrm>
          <a:prstGeom prst="rect">
            <a:avLst/>
          </a:prstGeom>
          <a:noFill/>
        </p:spPr>
        <p:txBody>
          <a:bodyPr wrap="square" rtlCol="0">
            <a:spAutoFit/>
          </a:bodyPr>
          <a:lstStyle/>
          <a:p>
            <a:r>
              <a:rPr lang="en-US" altLang="zh-TW" dirty="0"/>
              <a:t>Easy Negative</a:t>
            </a:r>
            <a:endParaRPr lang="zh-TW" altLang="en-US" dirty="0"/>
          </a:p>
        </p:txBody>
      </p:sp>
    </p:spTree>
    <p:extLst>
      <p:ext uri="{BB962C8B-B14F-4D97-AF65-F5344CB8AC3E}">
        <p14:creationId xmlns:p14="http://schemas.microsoft.com/office/powerpoint/2010/main" val="86719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0B0E11B-3AE9-4697-8FCD-61E168E4F7D4}"/>
              </a:ext>
            </a:extLst>
          </p:cNvPr>
          <p:cNvPicPr>
            <a:picLocks noChangeAspect="1"/>
          </p:cNvPicPr>
          <p:nvPr/>
        </p:nvPicPr>
        <p:blipFill>
          <a:blip r:embed="rId2"/>
          <a:stretch>
            <a:fillRect/>
          </a:stretch>
        </p:blipFill>
        <p:spPr>
          <a:xfrm>
            <a:off x="1152008" y="345989"/>
            <a:ext cx="9176871" cy="4522573"/>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76C6EB9F-5939-4EAA-A535-3D4DD03B2698}"/>
                  </a:ext>
                </a:extLst>
              </p:cNvPr>
              <p:cNvSpPr txBox="1"/>
              <p:nvPr/>
            </p:nvSpPr>
            <p:spPr>
              <a:xfrm>
                <a:off x="601361" y="4950451"/>
                <a:ext cx="10684476" cy="1775743"/>
              </a:xfrm>
              <a:prstGeom prst="rect">
                <a:avLst/>
              </a:prstGeom>
              <a:noFill/>
            </p:spPr>
            <p:txBody>
              <a:bodyPr wrap="square" rtlCol="0">
                <a:spAutoFit/>
              </a:bodyPr>
              <a:lstStyle/>
              <a:p>
                <a:r>
                  <a:rPr lang="en-US" altLang="zh-TW" dirty="0"/>
                  <a:t>The triplet diagram plots a triplet as a dot defined by the anchor-positive similarity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𝑆</m:t>
                        </m:r>
                      </m:e>
                      <m:sub>
                        <m:r>
                          <a:rPr lang="en-US" altLang="zh-TW" b="0" i="1" dirty="0" smtClean="0">
                            <a:latin typeface="Cambria Math" panose="02040503050406030204" pitchFamily="18" charset="0"/>
                          </a:rPr>
                          <m:t>𝑎𝑝</m:t>
                        </m:r>
                      </m:sub>
                    </m:sSub>
                  </m:oMath>
                </a14:m>
                <a:r>
                  <a:rPr lang="en-US" altLang="zh-TW" dirty="0"/>
                  <a:t> on the x-axis and the anchor-negative similarity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𝑎𝑛</m:t>
                        </m:r>
                      </m:sub>
                    </m:sSub>
                  </m:oMath>
                </a14:m>
                <a:r>
                  <a:rPr lang="en-US" altLang="zh-TW" dirty="0"/>
                  <a:t>on the y-axis. Dots below the diagonal correspond to triplets that are “correct”, in the sense that the same class example is closer than the different class example. Triplets above the diagonal of the diagram are candidates for the hard negative triplets. They are important because they indicate locations where the semantic mapping is not yet correct. However, previous works have typically avoided these triplets because of optimization challenges. </a:t>
                </a:r>
                <a:endParaRPr lang="zh-TW" altLang="en-US" dirty="0"/>
              </a:p>
            </p:txBody>
          </p:sp>
        </mc:Choice>
        <mc:Fallback xmlns="">
          <p:sp>
            <p:nvSpPr>
              <p:cNvPr id="3" name="文字方塊 2">
                <a:extLst>
                  <a:ext uri="{FF2B5EF4-FFF2-40B4-BE49-F238E27FC236}">
                    <a16:creationId xmlns:a16="http://schemas.microsoft.com/office/drawing/2014/main" id="{76C6EB9F-5939-4EAA-A535-3D4DD03B2698}"/>
                  </a:ext>
                </a:extLst>
              </p:cNvPr>
              <p:cNvSpPr txBox="1">
                <a:spLocks noRot="1" noChangeAspect="1" noMove="1" noResize="1" noEditPoints="1" noAdjustHandles="1" noChangeArrowheads="1" noChangeShapeType="1" noTextEdit="1"/>
              </p:cNvSpPr>
              <p:nvPr/>
            </p:nvSpPr>
            <p:spPr>
              <a:xfrm>
                <a:off x="601361" y="4950451"/>
                <a:ext cx="10684476" cy="1775743"/>
              </a:xfrm>
              <a:prstGeom prst="rect">
                <a:avLst/>
              </a:prstGeom>
              <a:blipFill>
                <a:blip r:embed="rId3"/>
                <a:stretch>
                  <a:fillRect l="-514" t="-1375" b="-48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57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570523"/>
            <a:ext cx="8435525" cy="830997"/>
          </a:xfrm>
          <a:prstGeom prst="rect">
            <a:avLst/>
          </a:prstGeom>
          <a:noFill/>
        </p:spPr>
        <p:txBody>
          <a:bodyPr wrap="square" rtlCol="0">
            <a:spAutoFit/>
          </a:bodyPr>
          <a:lstStyle/>
          <a:p>
            <a:r>
              <a:rPr lang="en-US" altLang="zh-TW" sz="4800" dirty="0"/>
              <a:t>Loss </a:t>
            </a:r>
            <a:r>
              <a:rPr lang="en-US" altLang="zh-TW" sz="4800" dirty="0" err="1"/>
              <a:t>Fuctions</a:t>
            </a:r>
            <a:r>
              <a:rPr lang="en-US" altLang="zh-TW" sz="4800" dirty="0"/>
              <a:t> for DLM</a:t>
            </a:r>
            <a:endParaRPr lang="zh-TW" altLang="en-US" sz="4800" dirty="0"/>
          </a:p>
        </p:txBody>
      </p:sp>
      <p:pic>
        <p:nvPicPr>
          <p:cNvPr id="9" name="圖片 8">
            <a:extLst>
              <a:ext uri="{FF2B5EF4-FFF2-40B4-BE49-F238E27FC236}">
                <a16:creationId xmlns:a16="http://schemas.microsoft.com/office/drawing/2014/main" id="{08515787-22C0-440B-AFA5-57A856983CD3}"/>
              </a:ext>
            </a:extLst>
          </p:cNvPr>
          <p:cNvPicPr>
            <a:picLocks noChangeAspect="1"/>
          </p:cNvPicPr>
          <p:nvPr/>
        </p:nvPicPr>
        <p:blipFill>
          <a:blip r:embed="rId2"/>
          <a:stretch>
            <a:fillRect/>
          </a:stretch>
        </p:blipFill>
        <p:spPr>
          <a:xfrm>
            <a:off x="1421532" y="1730011"/>
            <a:ext cx="8403273" cy="4623635"/>
          </a:xfrm>
          <a:prstGeom prst="rect">
            <a:avLst/>
          </a:prstGeom>
        </p:spPr>
      </p:pic>
    </p:spTree>
    <p:extLst>
      <p:ext uri="{BB962C8B-B14F-4D97-AF65-F5344CB8AC3E}">
        <p14:creationId xmlns:p14="http://schemas.microsoft.com/office/powerpoint/2010/main" val="124473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E1A5C5B-1113-4F1B-A85A-55D87CF1F8B7}"/>
                  </a:ext>
                </a:extLst>
              </p:cNvPr>
              <p:cNvSpPr txBox="1"/>
              <p:nvPr/>
            </p:nvSpPr>
            <p:spPr>
              <a:xfrm>
                <a:off x="495793" y="1770851"/>
                <a:ext cx="6268825" cy="369332"/>
              </a:xfrm>
              <a:prstGeom prst="rect">
                <a:avLst/>
              </a:prstGeom>
              <a:noFill/>
            </p:spPr>
            <p:txBody>
              <a:bodyPr wrap="square" rtlCol="0">
                <a:spAutoFit/>
              </a:bodyPr>
              <a:lstStyle/>
              <a:p>
                <a:pPr marL="285750" indent="-285750">
                  <a:buClr>
                    <a:schemeClr val="accent2"/>
                  </a:buClr>
                  <a:buFont typeface="Wingdings" panose="05000000000000000000" pitchFamily="2" charset="2"/>
                  <a:buChar char="l"/>
                </a:pPr>
                <a:r>
                  <a:rPr lang="en-US" altLang="zh-TW" dirty="0"/>
                  <a:t>Let</a:t>
                </a:r>
                <a:r>
                  <a:rPr lang="zh-TW" altLang="en-US" dirty="0"/>
                  <a:t> </a:t>
                </a:r>
                <a14:m>
                  <m:oMath xmlns:m="http://schemas.openxmlformats.org/officeDocument/2006/math">
                    <m:sSub>
                      <m:sSubPr>
                        <m:ctrlPr>
                          <a:rPr lang="en-US" altLang="zh-TW" i="1" dirty="0" smtClean="0">
                            <a:latin typeface="Cambria Math" panose="02040503050406030204" pitchFamily="18" charset="0"/>
                          </a:rPr>
                        </m:ctrlPr>
                      </m:sSubPr>
                      <m:e>
                        <m:r>
                          <m:rPr>
                            <m:sty m:val="p"/>
                          </m:rPr>
                          <a:rPr lang="en-US" altLang="zh-TW" i="1" dirty="0">
                            <a:latin typeface="Cambria Math" panose="02040503050406030204" pitchFamily="18" charset="0"/>
                          </a:rPr>
                          <m:t>X</m:t>
                        </m:r>
                      </m:e>
                      <m:sub>
                        <m:r>
                          <a:rPr lang="en-US" altLang="zh-TW" i="1" dirty="0">
                            <a:latin typeface="Cambria Math" panose="02040503050406030204" pitchFamily="18" charset="0"/>
                          </a:rPr>
                          <m:t>1</m:t>
                        </m:r>
                      </m:sub>
                    </m:sSub>
                    <m:r>
                      <a:rPr lang="zh-TW" altLang="en-US" i="1" dirty="0">
                        <a:latin typeface="Cambria Math" panose="02040503050406030204" pitchFamily="18" charset="0"/>
                      </a:rPr>
                      <m:t> </m:t>
                    </m:r>
                  </m:oMath>
                </a14:m>
                <a:r>
                  <a:rPr lang="en-US" altLang="zh-TW" dirty="0"/>
                  <a:t>and </a:t>
                </a:r>
                <a14:m>
                  <m:oMath xmlns:m="http://schemas.openxmlformats.org/officeDocument/2006/math">
                    <m:sSub>
                      <m:sSubPr>
                        <m:ctrlPr>
                          <a:rPr lang="en-US" altLang="zh-TW" i="1" dirty="0">
                            <a:latin typeface="Cambria Math" panose="02040503050406030204" pitchFamily="18" charset="0"/>
                          </a:rPr>
                        </m:ctrlPr>
                      </m:sSubPr>
                      <m:e>
                        <m:r>
                          <m:rPr>
                            <m:sty m:val="p"/>
                          </m:rPr>
                          <a:rPr lang="en-US" altLang="zh-TW" i="1" dirty="0">
                            <a:latin typeface="Cambria Math" panose="02040503050406030204" pitchFamily="18" charset="0"/>
                          </a:rPr>
                          <m:t>X</m:t>
                        </m:r>
                      </m:e>
                      <m:sub>
                        <m:r>
                          <a:rPr lang="en-US" altLang="zh-TW" b="0" i="1" dirty="0" smtClean="0">
                            <a:latin typeface="Cambria Math" panose="02040503050406030204" pitchFamily="18" charset="0"/>
                          </a:rPr>
                          <m:t>2</m:t>
                        </m:r>
                      </m:sub>
                    </m:sSub>
                  </m:oMath>
                </a14:m>
                <a:r>
                  <a:rPr lang="en-US" altLang="zh-TW" dirty="0"/>
                  <a:t>  be a pair of inputs in the training set.  </a:t>
                </a:r>
                <a:endParaRPr lang="zh-TW" altLang="en-US" dirty="0"/>
              </a:p>
            </p:txBody>
          </p:sp>
        </mc:Choice>
        <mc:Fallback xmlns="">
          <p:sp>
            <p:nvSpPr>
              <p:cNvPr id="7" name="文字方塊 6">
                <a:extLst>
                  <a:ext uri="{FF2B5EF4-FFF2-40B4-BE49-F238E27FC236}">
                    <a16:creationId xmlns:a16="http://schemas.microsoft.com/office/drawing/2014/main" id="{1E1A5C5B-1113-4F1B-A85A-55D87CF1F8B7}"/>
                  </a:ext>
                </a:extLst>
              </p:cNvPr>
              <p:cNvSpPr txBox="1">
                <a:spLocks noRot="1" noChangeAspect="1" noMove="1" noResize="1" noEditPoints="1" noAdjustHandles="1" noChangeArrowheads="1" noChangeShapeType="1" noTextEdit="1"/>
              </p:cNvSpPr>
              <p:nvPr/>
            </p:nvSpPr>
            <p:spPr>
              <a:xfrm>
                <a:off x="495793" y="1770851"/>
                <a:ext cx="6268825" cy="369332"/>
              </a:xfrm>
              <a:prstGeom prst="rect">
                <a:avLst/>
              </a:prstGeom>
              <a:blipFill>
                <a:blip r:embed="rId3"/>
                <a:stretch>
                  <a:fillRect l="-583" t="-8197" b="-24590"/>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7A0848EE-6759-4064-AB7E-9C31B5817591}"/>
              </a:ext>
            </a:extLst>
          </p:cNvPr>
          <p:cNvSpPr txBox="1"/>
          <p:nvPr/>
        </p:nvSpPr>
        <p:spPr>
          <a:xfrm>
            <a:off x="788025" y="2140183"/>
            <a:ext cx="6297105" cy="369332"/>
          </a:xfrm>
          <a:prstGeom prst="rect">
            <a:avLst/>
          </a:prstGeom>
          <a:noFill/>
        </p:spPr>
        <p:txBody>
          <a:bodyPr wrap="square" rtlCol="0">
            <a:spAutoFit/>
          </a:bodyPr>
          <a:lstStyle/>
          <a:p>
            <a:r>
              <a:rPr lang="en-US" altLang="zh-TW" dirty="0"/>
              <a:t>Distance for a pair of input samples</a:t>
            </a:r>
            <a:endParaRPr lang="zh-TW" altLang="en-US"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508A489-59CA-4CF8-B3D8-50E5DD0F0AD2}"/>
                  </a:ext>
                </a:extLst>
              </p:cNvPr>
              <p:cNvSpPr txBox="1"/>
              <p:nvPr/>
            </p:nvSpPr>
            <p:spPr>
              <a:xfrm>
                <a:off x="2022936" y="2694181"/>
                <a:ext cx="59106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𝑊</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2</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𝑤</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1</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𝑊</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10" name="文字方塊 9">
                <a:extLst>
                  <a:ext uri="{FF2B5EF4-FFF2-40B4-BE49-F238E27FC236}">
                    <a16:creationId xmlns:a16="http://schemas.microsoft.com/office/drawing/2014/main" id="{B508A489-59CA-4CF8-B3D8-50E5DD0F0AD2}"/>
                  </a:ext>
                </a:extLst>
              </p:cNvPr>
              <p:cNvSpPr txBox="1">
                <a:spLocks noRot="1" noChangeAspect="1" noMove="1" noResize="1" noEditPoints="1" noAdjustHandles="1" noChangeArrowheads="1" noChangeShapeType="1" noTextEdit="1"/>
              </p:cNvSpPr>
              <p:nvPr/>
            </p:nvSpPr>
            <p:spPr>
              <a:xfrm>
                <a:off x="2022936" y="2694181"/>
                <a:ext cx="5910606" cy="369332"/>
              </a:xfrm>
              <a:prstGeom prst="rect">
                <a:avLst/>
              </a:prstGeom>
              <a:blipFill>
                <a:blip r:embed="rId4"/>
                <a:stretch>
                  <a:fillRect b="-114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E848C6CC-7048-4F3B-93F2-2F053AEEE19B}"/>
                  </a:ext>
                </a:extLst>
              </p:cNvPr>
              <p:cNvSpPr txBox="1"/>
              <p:nvPr/>
            </p:nvSpPr>
            <p:spPr>
              <a:xfrm>
                <a:off x="1231084" y="4793377"/>
                <a:ext cx="6956981"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𝐶𝑜𝑛𝑡𝑟𝑎𝑠𝑡𝑖𝑣𝑒</m:t>
                          </m:r>
                        </m:sub>
                      </m:sSub>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r>
                            <a:rPr lang="en-US" altLang="zh-TW" b="0" i="1" smtClean="0">
                              <a:latin typeface="Cambria Math" panose="02040503050406030204" pitchFamily="18" charset="0"/>
                            </a:rPr>
                            <m:t>𝑌</m:t>
                          </m:r>
                        </m:e>
                      </m:d>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D</m:t>
                                  </m:r>
                                </m:e>
                                <m:sub>
                                  <m:r>
                                    <m:rPr>
                                      <m:sty m:val="p"/>
                                    </m:rPr>
                                    <a:rPr lang="en-US" altLang="zh-TW" b="0" i="0" smtClean="0">
                                      <a:latin typeface="Cambria Math" panose="02040503050406030204" pitchFamily="18" charset="0"/>
                                    </a:rPr>
                                    <m:t>w</m:t>
                                  </m:r>
                                </m:sub>
                              </m:sSub>
                            </m:e>
                          </m:d>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𝑌</m:t>
                          </m:r>
                        </m:e>
                      </m:d>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Sup>
                        <m:sSupPr>
                          <m:ctrlPr>
                            <a:rPr lang="en-US" altLang="zh-TW" b="0" i="1" smtClean="0">
                              <a:latin typeface="Cambria Math" panose="02040503050406030204" pitchFamily="18" charset="0"/>
                            </a:rPr>
                          </m:ctrlPr>
                        </m:sSupPr>
                        <m:e>
                          <m:d>
                            <m:dPr>
                              <m:begChr m:val="{"/>
                              <m:endChr m:val="}"/>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max</m:t>
                              </m:r>
                              <m:r>
                                <a:rPr lang="en-US" altLang="zh-TW" b="0" i="1" smtClean="0">
                                  <a:latin typeface="Cambria Math" panose="02040503050406030204" pitchFamily="18" charset="0"/>
                                </a:rPr>
                                <m:t>⁡(0,</m:t>
                              </m:r>
                              <m:r>
                                <a:rPr lang="en-US" altLang="zh-TW" b="0" i="1" smtClean="0">
                                  <a:latin typeface="Cambria Math" panose="02040503050406030204" pitchFamily="18" charset="0"/>
                                </a:rPr>
                                <m:t>𝑚</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𝑊</m:t>
                                  </m:r>
                                </m:sub>
                              </m:sSub>
                              <m:r>
                                <a:rPr lang="en-US" altLang="zh-TW" b="0" i="1" smtClean="0">
                                  <a:latin typeface="Cambria Math" panose="02040503050406030204" pitchFamily="18" charset="0"/>
                                </a:rPr>
                                <m:t>)</m:t>
                              </m:r>
                            </m:e>
                          </m:d>
                        </m:e>
                        <m:sup>
                          <m:r>
                            <a:rPr lang="en-US" altLang="zh-TW" b="0" i="1" smtClean="0">
                              <a:latin typeface="Cambria Math" panose="02040503050406030204" pitchFamily="18" charset="0"/>
                            </a:rPr>
                            <m:t>2</m:t>
                          </m:r>
                        </m:sup>
                      </m:sSup>
                    </m:oMath>
                  </m:oMathPara>
                </a14:m>
                <a:endParaRPr lang="zh-TW" altLang="en-US" dirty="0"/>
              </a:p>
            </p:txBody>
          </p:sp>
        </mc:Choice>
        <mc:Fallback xmlns="">
          <p:sp>
            <p:nvSpPr>
              <p:cNvPr id="11" name="文字方塊 10">
                <a:extLst>
                  <a:ext uri="{FF2B5EF4-FFF2-40B4-BE49-F238E27FC236}">
                    <a16:creationId xmlns:a16="http://schemas.microsoft.com/office/drawing/2014/main" id="{E848C6CC-7048-4F3B-93F2-2F053AEEE19B}"/>
                  </a:ext>
                </a:extLst>
              </p:cNvPr>
              <p:cNvSpPr txBox="1">
                <a:spLocks noRot="1" noChangeAspect="1" noMove="1" noResize="1" noEditPoints="1" noAdjustHandles="1" noChangeArrowheads="1" noChangeShapeType="1" noTextEdit="1"/>
              </p:cNvSpPr>
              <p:nvPr/>
            </p:nvSpPr>
            <p:spPr>
              <a:xfrm>
                <a:off x="1231084" y="4793377"/>
                <a:ext cx="6956981" cy="610936"/>
              </a:xfrm>
              <a:prstGeom prst="rect">
                <a:avLst/>
              </a:prstGeom>
              <a:blipFill>
                <a:blip r:embed="rId5"/>
                <a:stretch>
                  <a:fillRect/>
                </a:stretch>
              </a:blipFill>
            </p:spPr>
            <p:txBody>
              <a:bodyPr/>
              <a:lstStyle/>
              <a:p>
                <a:r>
                  <a:rPr lang="zh-TW" altLang="en-US">
                    <a:noFill/>
                  </a:rPr>
                  <a:t> </a:t>
                </a:r>
              </a:p>
            </p:txBody>
          </p:sp>
        </mc:Fallback>
      </mc:AlternateContent>
      <p:cxnSp>
        <p:nvCxnSpPr>
          <p:cNvPr id="12" name="直線接點 11">
            <a:extLst>
              <a:ext uri="{FF2B5EF4-FFF2-40B4-BE49-F238E27FC236}">
                <a16:creationId xmlns:a16="http://schemas.microsoft.com/office/drawing/2014/main" id="{DAE1D3F7-3AA9-4208-8AE2-C718C889063A}"/>
              </a:ext>
            </a:extLst>
          </p:cNvPr>
          <p:cNvCxnSpPr/>
          <p:nvPr/>
        </p:nvCxnSpPr>
        <p:spPr>
          <a:xfrm>
            <a:off x="3257847" y="5404313"/>
            <a:ext cx="7918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C13CDE4-AA69-4CB8-8547-FB6D1C6C7520}"/>
                  </a:ext>
                </a:extLst>
              </p:cNvPr>
              <p:cNvSpPr txBox="1"/>
              <p:nvPr/>
            </p:nvSpPr>
            <p:spPr>
              <a:xfrm>
                <a:off x="2588545" y="5404313"/>
                <a:ext cx="2422688" cy="369332"/>
              </a:xfrm>
              <a:prstGeom prst="rect">
                <a:avLst/>
              </a:prstGeom>
              <a:noFill/>
            </p:spPr>
            <p:txBody>
              <a:bodyPr wrap="square" rtlCol="0">
                <a:spAutoFit/>
              </a:bodyPr>
              <a:lstStyle/>
              <a:p>
                <a14:m>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𝑋</m:t>
                        </m:r>
                      </m:e>
                      <m:sub>
                        <m:r>
                          <a:rPr lang="en-US" altLang="zh-TW" i="1">
                            <a:solidFill>
                              <a:srgbClr val="FF0000"/>
                            </a:solidFill>
                            <a:latin typeface="Cambria Math" panose="02040503050406030204" pitchFamily="18" charset="0"/>
                          </a:rPr>
                          <m:t>1</m:t>
                        </m:r>
                      </m:sub>
                    </m:sSub>
                    <m:r>
                      <a:rPr lang="en-US" altLang="zh-TW" i="1">
                        <a:solidFill>
                          <a:srgbClr val="FF0000"/>
                        </a:solidFill>
                        <a:latin typeface="Cambria Math" panose="02040503050406030204" pitchFamily="18" charset="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𝑋</m:t>
                        </m:r>
                      </m:e>
                      <m:sub>
                        <m:r>
                          <a:rPr lang="en-US" altLang="zh-TW" i="1">
                            <a:solidFill>
                              <a:srgbClr val="FF0000"/>
                            </a:solidFill>
                            <a:latin typeface="Cambria Math" panose="02040503050406030204" pitchFamily="18" charset="0"/>
                          </a:rPr>
                          <m:t>2</m:t>
                        </m:r>
                      </m:sub>
                    </m:sSub>
                  </m:oMath>
                </a14:m>
                <a:r>
                  <a:rPr lang="zh-TW" altLang="en-US" dirty="0">
                    <a:solidFill>
                      <a:srgbClr val="FF0000"/>
                    </a:solidFill>
                  </a:rPr>
                  <a:t> 為同類別，</a:t>
                </a:r>
                <a:r>
                  <a:rPr lang="en-US" altLang="zh-TW" dirty="0">
                    <a:solidFill>
                      <a:srgbClr val="FF0000"/>
                    </a:solidFill>
                  </a:rPr>
                  <a:t>Y=0</a:t>
                </a:r>
                <a:endParaRPr lang="zh-TW" altLang="en-US" dirty="0"/>
              </a:p>
            </p:txBody>
          </p:sp>
        </mc:Choice>
        <mc:Fallback xmlns="">
          <p:sp>
            <p:nvSpPr>
              <p:cNvPr id="13" name="文字方塊 12">
                <a:extLst>
                  <a:ext uri="{FF2B5EF4-FFF2-40B4-BE49-F238E27FC236}">
                    <a16:creationId xmlns:a16="http://schemas.microsoft.com/office/drawing/2014/main" id="{FC13CDE4-AA69-4CB8-8547-FB6D1C6C7520}"/>
                  </a:ext>
                </a:extLst>
              </p:cNvPr>
              <p:cNvSpPr txBox="1">
                <a:spLocks noRot="1" noChangeAspect="1" noMove="1" noResize="1" noEditPoints="1" noAdjustHandles="1" noChangeArrowheads="1" noChangeShapeType="1" noTextEdit="1"/>
              </p:cNvSpPr>
              <p:nvPr/>
            </p:nvSpPr>
            <p:spPr>
              <a:xfrm>
                <a:off x="2588545" y="5404313"/>
                <a:ext cx="2422688" cy="369332"/>
              </a:xfrm>
              <a:prstGeom prst="rect">
                <a:avLst/>
              </a:prstGeom>
              <a:blipFill>
                <a:blip r:embed="rId6"/>
                <a:stretch>
                  <a:fillRect t="-10000" b="-26667"/>
                </a:stretch>
              </a:blipFill>
            </p:spPr>
            <p:txBody>
              <a:bodyPr/>
              <a:lstStyle/>
              <a:p>
                <a:r>
                  <a:rPr lang="zh-TW" altLang="en-US">
                    <a:noFill/>
                  </a:rPr>
                  <a:t> </a:t>
                </a:r>
              </a:p>
            </p:txBody>
          </p:sp>
        </mc:Fallback>
      </mc:AlternateContent>
      <p:cxnSp>
        <p:nvCxnSpPr>
          <p:cNvPr id="14" name="直線接點 13">
            <a:extLst>
              <a:ext uri="{FF2B5EF4-FFF2-40B4-BE49-F238E27FC236}">
                <a16:creationId xmlns:a16="http://schemas.microsoft.com/office/drawing/2014/main" id="{CB5E5DD1-BEC8-40E1-B347-09FAB297CA00}"/>
              </a:ext>
            </a:extLst>
          </p:cNvPr>
          <p:cNvCxnSpPr/>
          <p:nvPr/>
        </p:nvCxnSpPr>
        <p:spPr>
          <a:xfrm>
            <a:off x="5105500" y="5404313"/>
            <a:ext cx="287518"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3D5134B-280A-49EB-97DF-A47B9F117891}"/>
                  </a:ext>
                </a:extLst>
              </p:cNvPr>
              <p:cNvSpPr txBox="1"/>
              <p:nvPr/>
            </p:nvSpPr>
            <p:spPr>
              <a:xfrm>
                <a:off x="5034800" y="5387139"/>
                <a:ext cx="3253816" cy="369332"/>
              </a:xfrm>
              <a:prstGeom prst="rect">
                <a:avLst/>
              </a:prstGeom>
              <a:noFill/>
            </p:spPr>
            <p:txBody>
              <a:bodyPr wrap="square" rtlCol="0">
                <a:spAutoFit/>
              </a:bodyPr>
              <a:lstStyle/>
              <a:p>
                <a14:m>
                  <m:oMath xmlns:m="http://schemas.openxmlformats.org/officeDocument/2006/math">
                    <m:sSub>
                      <m:sSubPr>
                        <m:ctrlPr>
                          <a:rPr lang="en-US" altLang="zh-TW" i="1" smtClean="0">
                            <a:solidFill>
                              <a:srgbClr val="0070C0"/>
                            </a:solidFill>
                            <a:latin typeface="Cambria Math" panose="02040503050406030204" pitchFamily="18" charset="0"/>
                          </a:rPr>
                        </m:ctrlPr>
                      </m:sSubPr>
                      <m:e>
                        <m:r>
                          <a:rPr lang="en-US" altLang="zh-TW" i="1">
                            <a:solidFill>
                              <a:srgbClr val="0070C0"/>
                            </a:solidFill>
                            <a:latin typeface="Cambria Math" panose="02040503050406030204" pitchFamily="18" charset="0"/>
                          </a:rPr>
                          <m:t>𝑋</m:t>
                        </m:r>
                      </m:e>
                      <m:sub>
                        <m:r>
                          <a:rPr lang="en-US" altLang="zh-TW" i="1">
                            <a:solidFill>
                              <a:srgbClr val="0070C0"/>
                            </a:solidFill>
                            <a:latin typeface="Cambria Math" panose="02040503050406030204" pitchFamily="18" charset="0"/>
                          </a:rPr>
                          <m:t>1</m:t>
                        </m:r>
                      </m:sub>
                    </m:sSub>
                    <m:r>
                      <a:rPr lang="en-US" altLang="zh-TW" i="1">
                        <a:solidFill>
                          <a:srgbClr val="0070C0"/>
                        </a:solidFill>
                        <a:latin typeface="Cambria Math" panose="02040503050406030204" pitchFamily="18" charset="0"/>
                      </a:rPr>
                      <m:t>,</m:t>
                    </m:r>
                    <m:sSub>
                      <m:sSubPr>
                        <m:ctrlPr>
                          <a:rPr lang="en-US" altLang="zh-TW" i="1">
                            <a:solidFill>
                              <a:srgbClr val="0070C0"/>
                            </a:solidFill>
                            <a:latin typeface="Cambria Math" panose="02040503050406030204" pitchFamily="18" charset="0"/>
                          </a:rPr>
                        </m:ctrlPr>
                      </m:sSubPr>
                      <m:e>
                        <m:r>
                          <a:rPr lang="en-US" altLang="zh-TW" i="1">
                            <a:solidFill>
                              <a:srgbClr val="0070C0"/>
                            </a:solidFill>
                            <a:latin typeface="Cambria Math" panose="02040503050406030204" pitchFamily="18" charset="0"/>
                          </a:rPr>
                          <m:t>𝑋</m:t>
                        </m:r>
                      </m:e>
                      <m:sub>
                        <m:r>
                          <a:rPr lang="en-US" altLang="zh-TW" i="1">
                            <a:solidFill>
                              <a:srgbClr val="0070C0"/>
                            </a:solidFill>
                            <a:latin typeface="Cambria Math" panose="02040503050406030204" pitchFamily="18" charset="0"/>
                          </a:rPr>
                          <m:t>2</m:t>
                        </m:r>
                      </m:sub>
                    </m:sSub>
                  </m:oMath>
                </a14:m>
                <a:r>
                  <a:rPr lang="zh-TW" altLang="en-US" dirty="0">
                    <a:solidFill>
                      <a:srgbClr val="0070C0"/>
                    </a:solidFill>
                  </a:rPr>
                  <a:t> 為不同類別，</a:t>
                </a:r>
                <a:r>
                  <a:rPr lang="en-US" altLang="zh-TW" dirty="0">
                    <a:solidFill>
                      <a:srgbClr val="0070C0"/>
                    </a:solidFill>
                  </a:rPr>
                  <a:t>Y=1</a:t>
                </a:r>
                <a:endParaRPr lang="zh-TW" altLang="en-US" dirty="0">
                  <a:solidFill>
                    <a:srgbClr val="0070C0"/>
                  </a:solidFill>
                </a:endParaRPr>
              </a:p>
            </p:txBody>
          </p:sp>
        </mc:Choice>
        <mc:Fallback xmlns="">
          <p:sp>
            <p:nvSpPr>
              <p:cNvPr id="15" name="文字方塊 14">
                <a:extLst>
                  <a:ext uri="{FF2B5EF4-FFF2-40B4-BE49-F238E27FC236}">
                    <a16:creationId xmlns:a16="http://schemas.microsoft.com/office/drawing/2014/main" id="{43D5134B-280A-49EB-97DF-A47B9F117891}"/>
                  </a:ext>
                </a:extLst>
              </p:cNvPr>
              <p:cNvSpPr txBox="1">
                <a:spLocks noRot="1" noChangeAspect="1" noMove="1" noResize="1" noEditPoints="1" noAdjustHandles="1" noChangeArrowheads="1" noChangeShapeType="1" noTextEdit="1"/>
              </p:cNvSpPr>
              <p:nvPr/>
            </p:nvSpPr>
            <p:spPr>
              <a:xfrm>
                <a:off x="5034800" y="5387139"/>
                <a:ext cx="3253816" cy="369332"/>
              </a:xfrm>
              <a:prstGeom prst="rect">
                <a:avLst/>
              </a:prstGeom>
              <a:blipFill>
                <a:blip r:embed="rId7"/>
                <a:stretch>
                  <a:fillRect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3DF5C440-3851-4084-8113-160D78C0F356}"/>
                  </a:ext>
                </a:extLst>
              </p:cNvPr>
              <p:cNvSpPr txBox="1"/>
              <p:nvPr/>
            </p:nvSpPr>
            <p:spPr>
              <a:xfrm>
                <a:off x="995414" y="3448822"/>
                <a:ext cx="9464511" cy="646331"/>
              </a:xfrm>
              <a:prstGeom prst="rect">
                <a:avLst/>
              </a:prstGeom>
              <a:noFill/>
            </p:spPr>
            <p:txBody>
              <a:bodyPr wrap="square" rtlCol="0">
                <a:spAutoFit/>
              </a:bodyPr>
              <a:lstStyle/>
              <a:p>
                <a:r>
                  <a:rPr lang="en-US" altLang="zh-TW" dirty="0"/>
                  <a:t>where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1</m:t>
                            </m:r>
                          </m:sub>
                        </m:sSub>
                      </m:e>
                    </m:d>
                    <m:r>
                      <a:rPr lang="en-US" altLang="zh-TW" i="1">
                        <a:latin typeface="Cambria Math" panose="02040503050406030204" pitchFamily="18" charset="0"/>
                      </a:rPr>
                      <m:t> </m:t>
                    </m:r>
                  </m:oMath>
                </a14:m>
                <a:r>
                  <a:rPr lang="en-US" altLang="zh-TW"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𝑊</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2</m:t>
                        </m:r>
                      </m:sub>
                    </m:sSub>
                  </m:oMath>
                </a14:m>
                <a:r>
                  <a:rPr lang="en-US" altLang="zh-TW" dirty="0"/>
                  <a:t>) are generated as a new representation of </a:t>
                </a:r>
              </a:p>
              <a:p>
                <a:r>
                  <a:rPr lang="en-US" altLang="zh-TW" dirty="0"/>
                  <a:t>            a pair of input samples.</a:t>
                </a:r>
                <a:endParaRPr lang="zh-TW" altLang="en-US" dirty="0"/>
              </a:p>
            </p:txBody>
          </p:sp>
        </mc:Choice>
        <mc:Fallback xmlns="">
          <p:sp>
            <p:nvSpPr>
              <p:cNvPr id="17" name="文字方塊 16">
                <a:extLst>
                  <a:ext uri="{FF2B5EF4-FFF2-40B4-BE49-F238E27FC236}">
                    <a16:creationId xmlns:a16="http://schemas.microsoft.com/office/drawing/2014/main" id="{3DF5C440-3851-4084-8113-160D78C0F356}"/>
                  </a:ext>
                </a:extLst>
              </p:cNvPr>
              <p:cNvSpPr txBox="1">
                <a:spLocks noRot="1" noChangeAspect="1" noMove="1" noResize="1" noEditPoints="1" noAdjustHandles="1" noChangeArrowheads="1" noChangeShapeType="1" noTextEdit="1"/>
              </p:cNvSpPr>
              <p:nvPr/>
            </p:nvSpPr>
            <p:spPr>
              <a:xfrm>
                <a:off x="995414" y="3448822"/>
                <a:ext cx="9464511" cy="646331"/>
              </a:xfrm>
              <a:prstGeom prst="rect">
                <a:avLst/>
              </a:prstGeom>
              <a:blipFill>
                <a:blip r:embed="rId8"/>
                <a:stretch>
                  <a:fillRect l="-515" t="-5660" b="-14151"/>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10D4B0E8-C667-4EB8-B92D-73302E324D22}"/>
              </a:ext>
            </a:extLst>
          </p:cNvPr>
          <p:cNvSpPr txBox="1"/>
          <p:nvPr/>
        </p:nvSpPr>
        <p:spPr>
          <a:xfrm>
            <a:off x="495793" y="4287808"/>
            <a:ext cx="8512404" cy="369332"/>
          </a:xfrm>
          <a:prstGeom prst="rect">
            <a:avLst/>
          </a:prstGeom>
          <a:noFill/>
        </p:spPr>
        <p:txBody>
          <a:bodyPr wrap="square" rtlCol="0">
            <a:spAutoFit/>
          </a:bodyPr>
          <a:lstStyle/>
          <a:p>
            <a:pPr marL="285750" indent="-285750">
              <a:buClr>
                <a:schemeClr val="accent2"/>
              </a:buClr>
              <a:buFont typeface="Wingdings" panose="05000000000000000000" pitchFamily="2" charset="2"/>
              <a:buChar char="l"/>
            </a:pPr>
            <a:r>
              <a:rPr lang="en-US" altLang="zh-TW" dirty="0"/>
              <a:t>Contrastive loss </a:t>
            </a:r>
            <a:endParaRPr lang="zh-TW"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ADD63CAC-A48F-4EDC-A223-AC090DF73B2C}"/>
                  </a:ext>
                </a:extLst>
              </p:cNvPr>
              <p:cNvSpPr/>
              <p:nvPr/>
            </p:nvSpPr>
            <p:spPr>
              <a:xfrm>
                <a:off x="692357" y="5965779"/>
                <a:ext cx="5991640" cy="369332"/>
              </a:xfrm>
              <a:prstGeom prst="rect">
                <a:avLst/>
              </a:prstGeom>
            </p:spPr>
            <p:txBody>
              <a:bodyPr wrap="none">
                <a:spAutoFit/>
              </a:bodyPr>
              <a:lstStyle/>
              <a:p>
                <a:r>
                  <a:rPr lang="en-US" altLang="zh-TW" dirty="0"/>
                  <a:t>where </a:t>
                </a:r>
                <a14:m>
                  <m:oMath xmlns:m="http://schemas.openxmlformats.org/officeDocument/2006/math">
                    <m:r>
                      <a:rPr lang="en-US" altLang="zh-TW" b="0" i="1" smtClean="0">
                        <a:latin typeface="Cambria Math" panose="02040503050406030204" pitchFamily="18" charset="0"/>
                      </a:rPr>
                      <m:t>𝑌</m:t>
                    </m:r>
                  </m:oMath>
                </a14:m>
                <a:r>
                  <a:rPr lang="zh-TW" altLang="en-US" dirty="0"/>
                  <a:t> </a:t>
                </a:r>
                <a:r>
                  <a:rPr lang="en-US" altLang="zh-TW" dirty="0"/>
                  <a:t>is the label value, </a:t>
                </a:r>
                <a14:m>
                  <m:oMath xmlns:m="http://schemas.openxmlformats.org/officeDocument/2006/math">
                    <m:r>
                      <a:rPr lang="en-US" altLang="zh-TW" i="1" dirty="0" smtClean="0">
                        <a:latin typeface="Cambria Math" panose="02040503050406030204" pitchFamily="18" charset="0"/>
                      </a:rPr>
                      <m:t>𝑚</m:t>
                    </m:r>
                  </m:oMath>
                </a14:m>
                <a:r>
                  <a:rPr lang="en-US" altLang="zh-TW" dirty="0"/>
                  <a:t> is margin value in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𝐶𝑜𝑛𝑡𝑟𝑎𝑠𝑡𝑖𝑣𝑒</m:t>
                        </m:r>
                      </m:sub>
                    </m:sSub>
                    <m:r>
                      <a:rPr lang="en-US" altLang="zh-TW" b="0" i="1" smtClean="0">
                        <a:latin typeface="Cambria Math" panose="02040503050406030204" pitchFamily="18" charset="0"/>
                      </a:rPr>
                      <m:t>.</m:t>
                    </m:r>
                  </m:oMath>
                </a14:m>
                <a:endParaRPr lang="zh-TW" altLang="en-US" dirty="0"/>
              </a:p>
            </p:txBody>
          </p:sp>
        </mc:Choice>
        <mc:Fallback xmlns="">
          <p:sp>
            <p:nvSpPr>
              <p:cNvPr id="19" name="矩形 18">
                <a:extLst>
                  <a:ext uri="{FF2B5EF4-FFF2-40B4-BE49-F238E27FC236}">
                    <a16:creationId xmlns:a16="http://schemas.microsoft.com/office/drawing/2014/main" id="{ADD63CAC-A48F-4EDC-A223-AC090DF73B2C}"/>
                  </a:ext>
                </a:extLst>
              </p:cNvPr>
              <p:cNvSpPr>
                <a:spLocks noRot="1" noChangeAspect="1" noMove="1" noResize="1" noEditPoints="1" noAdjustHandles="1" noChangeArrowheads="1" noChangeShapeType="1" noTextEdit="1"/>
              </p:cNvSpPr>
              <p:nvPr/>
            </p:nvSpPr>
            <p:spPr>
              <a:xfrm>
                <a:off x="692357" y="5965779"/>
                <a:ext cx="5991640" cy="369332"/>
              </a:xfrm>
              <a:prstGeom prst="rect">
                <a:avLst/>
              </a:prstGeom>
              <a:blipFill>
                <a:blip r:embed="rId9"/>
                <a:stretch>
                  <a:fillRect l="-916" t="-10000" b="-26667"/>
                </a:stretch>
              </a:blipFill>
            </p:spPr>
            <p:txBody>
              <a:bodyPr/>
              <a:lstStyle/>
              <a:p>
                <a:r>
                  <a:rPr lang="zh-TW" altLang="en-US">
                    <a:noFill/>
                  </a:rPr>
                  <a:t> </a:t>
                </a:r>
              </a:p>
            </p:txBody>
          </p:sp>
        </mc:Fallback>
      </mc:AlternateContent>
      <p:pic>
        <p:nvPicPr>
          <p:cNvPr id="21" name="圖片 20">
            <a:extLst>
              <a:ext uri="{FF2B5EF4-FFF2-40B4-BE49-F238E27FC236}">
                <a16:creationId xmlns:a16="http://schemas.microsoft.com/office/drawing/2014/main" id="{0B0E7538-E12B-40DB-8792-55C26B539AE5}"/>
              </a:ext>
            </a:extLst>
          </p:cNvPr>
          <p:cNvPicPr>
            <a:picLocks noChangeAspect="1"/>
          </p:cNvPicPr>
          <p:nvPr/>
        </p:nvPicPr>
        <p:blipFill>
          <a:blip r:embed="rId10"/>
          <a:stretch>
            <a:fillRect/>
          </a:stretch>
        </p:blipFill>
        <p:spPr>
          <a:xfrm>
            <a:off x="8590959" y="2324849"/>
            <a:ext cx="2644421" cy="3770562"/>
          </a:xfrm>
          <a:prstGeom prst="rect">
            <a:avLst/>
          </a:prstGeom>
        </p:spPr>
      </p:pic>
      <p:cxnSp>
        <p:nvCxnSpPr>
          <p:cNvPr id="24" name="直線接點 23">
            <a:extLst>
              <a:ext uri="{FF2B5EF4-FFF2-40B4-BE49-F238E27FC236}">
                <a16:creationId xmlns:a16="http://schemas.microsoft.com/office/drawing/2014/main" id="{46F15D23-4081-44EB-8A71-6C11039CA0B4}"/>
              </a:ext>
            </a:extLst>
          </p:cNvPr>
          <p:cNvCxnSpPr>
            <a:cxnSpLocks/>
          </p:cNvCxnSpPr>
          <p:nvPr/>
        </p:nvCxnSpPr>
        <p:spPr>
          <a:xfrm flipV="1">
            <a:off x="495793" y="1453685"/>
            <a:ext cx="10736485"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字方塊 24">
            <a:extLst>
              <a:ext uri="{FF2B5EF4-FFF2-40B4-BE49-F238E27FC236}">
                <a16:creationId xmlns:a16="http://schemas.microsoft.com/office/drawing/2014/main" id="{2A932242-8EEE-4558-87CD-E2285F78156C}"/>
              </a:ext>
            </a:extLst>
          </p:cNvPr>
          <p:cNvSpPr txBox="1"/>
          <p:nvPr/>
        </p:nvSpPr>
        <p:spPr>
          <a:xfrm>
            <a:off x="661627" y="539928"/>
            <a:ext cx="9175264" cy="830997"/>
          </a:xfrm>
          <a:prstGeom prst="rect">
            <a:avLst/>
          </a:prstGeom>
          <a:noFill/>
        </p:spPr>
        <p:txBody>
          <a:bodyPr wrap="square" rtlCol="0">
            <a:spAutoFit/>
          </a:bodyPr>
          <a:lstStyle/>
          <a:p>
            <a:r>
              <a:rPr lang="en-US" altLang="zh-TW" sz="4800" dirty="0"/>
              <a:t>Contrastive loss (Siamese Network) </a:t>
            </a:r>
            <a:endParaRPr lang="zh-TW" altLang="en-US" sz="4800" dirty="0"/>
          </a:p>
        </p:txBody>
      </p:sp>
      <p:pic>
        <p:nvPicPr>
          <p:cNvPr id="26" name="圖片 25">
            <a:extLst>
              <a:ext uri="{FF2B5EF4-FFF2-40B4-BE49-F238E27FC236}">
                <a16:creationId xmlns:a16="http://schemas.microsoft.com/office/drawing/2014/main" id="{1E384252-01CB-4CFB-899A-44E4DFE3C21E}"/>
              </a:ext>
            </a:extLst>
          </p:cNvPr>
          <p:cNvPicPr>
            <a:picLocks noChangeAspect="1"/>
          </p:cNvPicPr>
          <p:nvPr/>
        </p:nvPicPr>
        <p:blipFill>
          <a:blip r:embed="rId11"/>
          <a:stretch>
            <a:fillRect/>
          </a:stretch>
        </p:blipFill>
        <p:spPr>
          <a:xfrm>
            <a:off x="7813593" y="3248179"/>
            <a:ext cx="4178188" cy="3333248"/>
          </a:xfrm>
          <a:prstGeom prst="rect">
            <a:avLst/>
          </a:prstGeom>
        </p:spPr>
      </p:pic>
    </p:spTree>
    <p:extLst>
      <p:ext uri="{BB962C8B-B14F-4D97-AF65-F5344CB8AC3E}">
        <p14:creationId xmlns:p14="http://schemas.microsoft.com/office/powerpoint/2010/main" val="20713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C5B44302-E818-4F4A-9977-F23DC1F26539}"/>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文字方塊 8">
            <a:extLst>
              <a:ext uri="{FF2B5EF4-FFF2-40B4-BE49-F238E27FC236}">
                <a16:creationId xmlns:a16="http://schemas.microsoft.com/office/drawing/2014/main" id="{47A12933-B6CD-4E5F-9E84-B4BF485CAB7C}"/>
              </a:ext>
            </a:extLst>
          </p:cNvPr>
          <p:cNvSpPr txBox="1"/>
          <p:nvPr/>
        </p:nvSpPr>
        <p:spPr>
          <a:xfrm>
            <a:off x="976923" y="570523"/>
            <a:ext cx="4822092" cy="830997"/>
          </a:xfrm>
          <a:prstGeom prst="rect">
            <a:avLst/>
          </a:prstGeom>
          <a:noFill/>
        </p:spPr>
        <p:txBody>
          <a:bodyPr wrap="square" rtlCol="0">
            <a:spAutoFit/>
          </a:bodyPr>
          <a:lstStyle/>
          <a:p>
            <a:r>
              <a:rPr lang="en-US" altLang="zh-TW" sz="4800" dirty="0"/>
              <a:t>Outline</a:t>
            </a:r>
            <a:endParaRPr lang="zh-TW" altLang="en-US" sz="4800" dirty="0"/>
          </a:p>
        </p:txBody>
      </p:sp>
      <p:sp>
        <p:nvSpPr>
          <p:cNvPr id="10" name="文字方塊 9">
            <a:extLst>
              <a:ext uri="{FF2B5EF4-FFF2-40B4-BE49-F238E27FC236}">
                <a16:creationId xmlns:a16="http://schemas.microsoft.com/office/drawing/2014/main" id="{AF78B7E3-FE98-4A1C-8750-2DBEDB8B88D3}"/>
              </a:ext>
            </a:extLst>
          </p:cNvPr>
          <p:cNvSpPr txBox="1"/>
          <p:nvPr/>
        </p:nvSpPr>
        <p:spPr>
          <a:xfrm>
            <a:off x="1527907" y="1773610"/>
            <a:ext cx="8542216" cy="4647426"/>
          </a:xfrm>
          <a:prstGeom prst="rect">
            <a:avLst/>
          </a:prstGeom>
          <a:noFill/>
        </p:spPr>
        <p:txBody>
          <a:bodyPr wrap="square" rtlCol="0">
            <a:spAutoFit/>
          </a:bodyPr>
          <a:lstStyle/>
          <a:p>
            <a:pPr marL="514350" indent="-514350">
              <a:buClr>
                <a:schemeClr val="accent1"/>
              </a:buClr>
              <a:buFont typeface="Wingdings" panose="05000000000000000000" pitchFamily="2" charset="2"/>
              <a:buChar char="u"/>
            </a:pPr>
            <a:r>
              <a:rPr lang="en-US" altLang="zh-TW" sz="2800" dirty="0"/>
              <a:t>Introduction</a:t>
            </a:r>
          </a:p>
          <a:p>
            <a:pPr marL="514350" indent="-514350">
              <a:buClr>
                <a:schemeClr val="accent1"/>
              </a:buClr>
              <a:buFont typeface="Wingdings" panose="05000000000000000000" pitchFamily="2" charset="2"/>
              <a:buChar char="u"/>
            </a:pPr>
            <a:r>
              <a:rPr lang="en-US" altLang="zh-TW" sz="2800" dirty="0"/>
              <a:t>Metric Learning</a:t>
            </a:r>
          </a:p>
          <a:p>
            <a:pPr marL="514350" indent="-514350">
              <a:buClr>
                <a:schemeClr val="accent1"/>
              </a:buClr>
              <a:buFont typeface="Wingdings" panose="05000000000000000000" pitchFamily="2" charset="2"/>
              <a:buChar char="u"/>
            </a:pPr>
            <a:r>
              <a:rPr lang="en-US" altLang="zh-TW" sz="2800" dirty="0"/>
              <a:t>Deep Metric Learning</a:t>
            </a:r>
          </a:p>
          <a:p>
            <a:pPr marL="514350" indent="-514350">
              <a:buClr>
                <a:schemeClr val="accent1"/>
              </a:buClr>
              <a:buFont typeface="Wingdings" panose="05000000000000000000" pitchFamily="2" charset="2"/>
              <a:buChar char="u"/>
            </a:pPr>
            <a:r>
              <a:rPr lang="en-US" altLang="zh-TW" sz="2800" dirty="0"/>
              <a:t>Sample Selection</a:t>
            </a:r>
          </a:p>
          <a:p>
            <a:pPr marL="514350" indent="-514350">
              <a:buClr>
                <a:schemeClr val="accent1"/>
              </a:buClr>
              <a:buFont typeface="Wingdings" panose="05000000000000000000" pitchFamily="2" charset="2"/>
              <a:buChar char="u"/>
            </a:pPr>
            <a:r>
              <a:rPr lang="en-US" altLang="zh-TW" sz="2800" dirty="0"/>
              <a:t>Loss </a:t>
            </a:r>
            <a:r>
              <a:rPr lang="en-US" altLang="zh-TW" sz="2800" dirty="0" err="1"/>
              <a:t>fuctions</a:t>
            </a:r>
            <a:r>
              <a:rPr lang="en-US" altLang="zh-TW" sz="2800" dirty="0"/>
              <a:t> for DLM</a:t>
            </a:r>
          </a:p>
          <a:p>
            <a:pPr marL="514350" indent="-514350">
              <a:buClr>
                <a:schemeClr val="accent1"/>
              </a:buClr>
              <a:buFont typeface="Wingdings" panose="05000000000000000000" pitchFamily="2" charset="2"/>
              <a:buChar char="u"/>
            </a:pPr>
            <a:r>
              <a:rPr lang="en-US" altLang="zh-TW" sz="2800" dirty="0"/>
              <a:t>Conclusions</a:t>
            </a:r>
          </a:p>
          <a:p>
            <a:pPr marL="514350" indent="-514350">
              <a:buClr>
                <a:schemeClr val="accent1"/>
              </a:buClr>
              <a:buFont typeface="Wingdings" panose="05000000000000000000" pitchFamily="2" charset="2"/>
              <a:buChar char="u"/>
            </a:pPr>
            <a:r>
              <a:rPr lang="en-US" altLang="zh-TW" sz="2800" dirty="0"/>
              <a:t>Example</a:t>
            </a:r>
          </a:p>
          <a:p>
            <a:pPr marL="514350" indent="-514350">
              <a:buClr>
                <a:schemeClr val="accent1"/>
              </a:buClr>
              <a:buFont typeface="Wingdings" panose="05000000000000000000" pitchFamily="2" charset="2"/>
              <a:buChar char="u"/>
            </a:pPr>
            <a:r>
              <a:rPr lang="en-US" altLang="zh-TW" sz="2800" dirty="0"/>
              <a:t>Reference</a:t>
            </a:r>
            <a:endParaRPr lang="zh-TW" altLang="en-US" sz="2800" dirty="0"/>
          </a:p>
          <a:p>
            <a:pPr marL="285750" indent="-285750">
              <a:buClr>
                <a:schemeClr val="accent4"/>
              </a:buClr>
              <a:buFont typeface="Wingdings" panose="05000000000000000000" pitchFamily="2" charset="2"/>
              <a:buChar char="u"/>
            </a:pPr>
            <a:endParaRPr lang="zh-TW" altLang="en-US" dirty="0"/>
          </a:p>
          <a:p>
            <a:pPr marL="285750" indent="-285750">
              <a:buClr>
                <a:schemeClr val="accent4"/>
              </a:buClr>
              <a:buFont typeface="Wingdings" panose="05000000000000000000" pitchFamily="2" charset="2"/>
              <a:buChar char="u"/>
            </a:pPr>
            <a:endParaRPr lang="zh-TW" altLang="en-US" dirty="0"/>
          </a:p>
          <a:p>
            <a:pPr marL="285750" indent="-285750">
              <a:buClr>
                <a:schemeClr val="accent4"/>
              </a:buClr>
              <a:buFont typeface="Wingdings" panose="05000000000000000000" pitchFamily="2" charset="2"/>
              <a:buChar char="u"/>
            </a:pPr>
            <a:endParaRPr lang="zh-TW" altLang="en-US" dirty="0"/>
          </a:p>
          <a:p>
            <a:pPr marL="285750" indent="-285750">
              <a:buClr>
                <a:schemeClr val="accent4"/>
              </a:buClr>
              <a:buFont typeface="Wingdings" panose="05000000000000000000" pitchFamily="2" charset="2"/>
              <a:buChar char="u"/>
            </a:pPr>
            <a:endParaRPr lang="zh-TW" altLang="en-US" dirty="0"/>
          </a:p>
        </p:txBody>
      </p:sp>
    </p:spTree>
    <p:extLst>
      <p:ext uri="{BB962C8B-B14F-4D97-AF65-F5344CB8AC3E}">
        <p14:creationId xmlns:p14="http://schemas.microsoft.com/office/powerpoint/2010/main" val="313257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482475"/>
            <a:ext cx="10120924" cy="1015663"/>
          </a:xfrm>
          <a:prstGeom prst="rect">
            <a:avLst/>
          </a:prstGeom>
          <a:noFill/>
        </p:spPr>
        <p:txBody>
          <a:bodyPr wrap="square" rtlCol="0">
            <a:spAutoFit/>
          </a:bodyPr>
          <a:lstStyle/>
          <a:p>
            <a:r>
              <a:rPr lang="en-US" altLang="zh-TW" sz="6000" dirty="0">
                <a:latin typeface="+mj-lt"/>
              </a:rPr>
              <a:t>Triplet loss (Triplet network) </a:t>
            </a:r>
            <a:endParaRPr lang="zh-TW" altLang="en-US" sz="6000" dirty="0">
              <a:latin typeface="+mj-lt"/>
            </a:endParaRPr>
          </a:p>
        </p:txBody>
      </p:sp>
      <p:sp>
        <p:nvSpPr>
          <p:cNvPr id="8" name="文字方塊 7">
            <a:extLst>
              <a:ext uri="{FF2B5EF4-FFF2-40B4-BE49-F238E27FC236}">
                <a16:creationId xmlns:a16="http://schemas.microsoft.com/office/drawing/2014/main" id="{F0A829CC-7827-41C1-9143-EF0B696FDF32}"/>
              </a:ext>
            </a:extLst>
          </p:cNvPr>
          <p:cNvSpPr txBox="1"/>
          <p:nvPr/>
        </p:nvSpPr>
        <p:spPr>
          <a:xfrm>
            <a:off x="976921" y="1763934"/>
            <a:ext cx="10238155"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zh-TW" altLang="en-US" dirty="0"/>
              <a:t>定義</a:t>
            </a:r>
            <a:r>
              <a:rPr lang="en-US" altLang="zh-TW" dirty="0"/>
              <a:t>: </a:t>
            </a:r>
            <a:r>
              <a:rPr lang="zh-TW" altLang="en-US" dirty="0"/>
              <a:t>最小化</a:t>
            </a:r>
            <a:r>
              <a:rPr lang="en-US" altLang="zh-TW" dirty="0"/>
              <a:t> Anchor </a:t>
            </a:r>
            <a:r>
              <a:rPr lang="zh-TW" altLang="en-US" dirty="0"/>
              <a:t>與 </a:t>
            </a:r>
            <a:r>
              <a:rPr lang="en-US" altLang="zh-TW" dirty="0"/>
              <a:t>positive samples </a:t>
            </a:r>
            <a:r>
              <a:rPr lang="zh-TW" altLang="en-US" dirty="0"/>
              <a:t>之間的距離</a:t>
            </a:r>
            <a:endParaRPr lang="en-US" altLang="zh-TW" dirty="0"/>
          </a:p>
          <a:p>
            <a:pPr>
              <a:buClr>
                <a:schemeClr val="accent4"/>
              </a:buClr>
            </a:pPr>
            <a:r>
              <a:rPr lang="zh-TW" altLang="en-US" dirty="0"/>
              <a:t>                最小化</a:t>
            </a:r>
            <a:r>
              <a:rPr lang="en-US" altLang="zh-TW" dirty="0"/>
              <a:t> Anchor </a:t>
            </a:r>
            <a:r>
              <a:rPr lang="zh-TW" altLang="en-US" dirty="0"/>
              <a:t>與 </a:t>
            </a:r>
            <a:r>
              <a:rPr lang="en-US" altLang="zh-TW" dirty="0"/>
              <a:t>negative samples </a:t>
            </a:r>
            <a:r>
              <a:rPr lang="zh-TW" altLang="en-US" dirty="0"/>
              <a:t>之間的距離</a:t>
            </a:r>
            <a:r>
              <a:rPr lang="en-US" altLang="zh-TW" dirty="0"/>
              <a:t> </a:t>
            </a:r>
            <a:endParaRPr lang="zh-TW" altLang="en-US" dirty="0"/>
          </a:p>
        </p:txBody>
      </p:sp>
      <p:sp>
        <p:nvSpPr>
          <p:cNvPr id="10" name="文字方塊 9">
            <a:extLst>
              <a:ext uri="{FF2B5EF4-FFF2-40B4-BE49-F238E27FC236}">
                <a16:creationId xmlns:a16="http://schemas.microsoft.com/office/drawing/2014/main" id="{CB771655-83C9-4501-AEF2-90CF151A22BC}"/>
              </a:ext>
            </a:extLst>
          </p:cNvPr>
          <p:cNvSpPr txBox="1"/>
          <p:nvPr/>
        </p:nvSpPr>
        <p:spPr>
          <a:xfrm>
            <a:off x="976923" y="2397941"/>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 </a:t>
            </a:r>
            <a:endParaRPr lang="zh-TW" altLang="en-US" dirty="0"/>
          </a:p>
        </p:txBody>
      </p:sp>
      <p:pic>
        <p:nvPicPr>
          <p:cNvPr id="2" name="圖片 1">
            <a:extLst>
              <a:ext uri="{FF2B5EF4-FFF2-40B4-BE49-F238E27FC236}">
                <a16:creationId xmlns:a16="http://schemas.microsoft.com/office/drawing/2014/main" id="{7A609555-E8BC-4BCD-97BB-620AB676477B}"/>
              </a:ext>
            </a:extLst>
          </p:cNvPr>
          <p:cNvPicPr>
            <a:picLocks noChangeAspect="1"/>
          </p:cNvPicPr>
          <p:nvPr/>
        </p:nvPicPr>
        <p:blipFill>
          <a:blip r:embed="rId3"/>
          <a:stretch>
            <a:fillRect/>
          </a:stretch>
        </p:blipFill>
        <p:spPr>
          <a:xfrm>
            <a:off x="1450786" y="2478893"/>
            <a:ext cx="6534150" cy="1685925"/>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B3502A4-5F24-44F0-98B0-9A948E5C07A9}"/>
                  </a:ext>
                </a:extLst>
              </p:cNvPr>
              <p:cNvSpPr/>
              <p:nvPr/>
            </p:nvSpPr>
            <p:spPr>
              <a:xfrm>
                <a:off x="6442427" y="1694891"/>
                <a:ext cx="22490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r>
                                <a:rPr lang="en-US" altLang="zh-TW" b="0" i="1" smtClean="0">
                                  <a:latin typeface="Cambria Math" panose="02040503050406030204" pitchFamily="18" charset="0"/>
                                </a:rPr>
                                <m:t>(</m:t>
                              </m:r>
                              <m:r>
                                <a:rPr lang="en-US" altLang="zh-TW" b="0" i="1" smtClean="0">
                                  <a:solidFill>
                                    <a:srgbClr val="0000FF"/>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smtClean="0">
                                          <a:solidFill>
                                            <a:srgbClr val="00CC00"/>
                                          </a:solidFill>
                                          <a:latin typeface="Cambria Math" panose="02040503050406030204" pitchFamily="18" charset="0"/>
                                        </a:rPr>
                                      </m:ctrlPr>
                                    </m:sSupPr>
                                    <m:e>
                                      <m:r>
                                        <a:rPr lang="en-US" altLang="zh-TW" i="1">
                                          <a:solidFill>
                                            <a:srgbClr val="00CC00"/>
                                          </a:solidFill>
                                          <a:latin typeface="Cambria Math" panose="02040503050406030204" pitchFamily="18" charset="0"/>
                                        </a:rPr>
                                        <m:t>𝑋</m:t>
                                      </m:r>
                                    </m:e>
                                    <m:sup>
                                      <m:r>
                                        <a:rPr lang="en-US" altLang="zh-TW" i="1">
                                          <a:solidFill>
                                            <a:srgbClr val="00CC00"/>
                                          </a:solidFill>
                                          <a:latin typeface="Cambria Math" panose="02040503050406030204" pitchFamily="18" charset="0"/>
                                        </a:rPr>
                                        <m:t>𝑝</m:t>
                                      </m:r>
                                    </m:sup>
                                  </m:sSup>
                                </m:e>
                              </m:d>
                            </m:e>
                          </m:d>
                        </m:e>
                        <m:sub>
                          <m:r>
                            <a:rPr lang="en-US" altLang="zh-TW" i="1">
                              <a:latin typeface="Cambria Math" panose="02040503050406030204" pitchFamily="18" charset="0"/>
                            </a:rPr>
                            <m:t>2</m:t>
                          </m:r>
                        </m:sub>
                      </m:sSub>
                    </m:oMath>
                  </m:oMathPara>
                </a14:m>
                <a:endParaRPr lang="zh-TW" altLang="en-US" dirty="0"/>
              </a:p>
            </p:txBody>
          </p:sp>
        </mc:Choice>
        <mc:Fallback xmlns="">
          <p:sp>
            <p:nvSpPr>
              <p:cNvPr id="3" name="矩形 2">
                <a:extLst>
                  <a:ext uri="{FF2B5EF4-FFF2-40B4-BE49-F238E27FC236}">
                    <a16:creationId xmlns:a16="http://schemas.microsoft.com/office/drawing/2014/main" id="{5B3502A4-5F24-44F0-98B0-9A948E5C07A9}"/>
                  </a:ext>
                </a:extLst>
              </p:cNvPr>
              <p:cNvSpPr>
                <a:spLocks noRot="1" noChangeAspect="1" noMove="1" noResize="1" noEditPoints="1" noAdjustHandles="1" noChangeArrowheads="1" noChangeShapeType="1" noTextEdit="1"/>
              </p:cNvSpPr>
              <p:nvPr/>
            </p:nvSpPr>
            <p:spPr>
              <a:xfrm>
                <a:off x="6442427" y="1694891"/>
                <a:ext cx="2249077" cy="369332"/>
              </a:xfrm>
              <a:prstGeom prst="rect">
                <a:avLst/>
              </a:prstGeom>
              <a:blipFill>
                <a:blip r:embed="rId4"/>
                <a:stretch>
                  <a:fillRect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62E5369-CF03-4088-AD69-5C28B3AFA2BD}"/>
                  </a:ext>
                </a:extLst>
              </p:cNvPr>
              <p:cNvSpPr/>
              <p:nvPr/>
            </p:nvSpPr>
            <p:spPr>
              <a:xfrm>
                <a:off x="6442427" y="2086892"/>
                <a:ext cx="22523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r>
                                <a:rPr lang="en-US" altLang="zh-TW" i="1">
                                  <a:latin typeface="Cambria Math" panose="02040503050406030204" pitchFamily="18" charset="0"/>
                                </a:rPr>
                                <m:t>(</m:t>
                              </m:r>
                              <m:r>
                                <a:rPr lang="en-US" altLang="zh-TW" i="1">
                                  <a:solidFill>
                                    <a:srgbClr val="0000FF"/>
                                  </a:solidFill>
                                  <a:latin typeface="Cambria Math" panose="02040503050406030204" pitchFamily="18" charset="0"/>
                                </a:rPr>
                                <m:t>𝑋</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smtClean="0">
                                          <a:solidFill>
                                            <a:srgbClr val="FF0000"/>
                                          </a:solidFill>
                                          <a:latin typeface="Cambria Math" panose="02040503050406030204" pitchFamily="18" charset="0"/>
                                        </a:rPr>
                                      </m:ctrlPr>
                                    </m:sSupPr>
                                    <m:e>
                                      <m:r>
                                        <a:rPr lang="en-US" altLang="zh-TW" i="1">
                                          <a:solidFill>
                                            <a:srgbClr val="FF0000"/>
                                          </a:solidFill>
                                          <a:latin typeface="Cambria Math" panose="02040503050406030204" pitchFamily="18" charset="0"/>
                                        </a:rPr>
                                        <m:t>𝑋</m:t>
                                      </m:r>
                                    </m:e>
                                    <m:sup>
                                      <m:r>
                                        <a:rPr lang="en-US" altLang="zh-TW" i="1">
                                          <a:solidFill>
                                            <a:srgbClr val="FF0000"/>
                                          </a:solidFill>
                                          <a:latin typeface="Cambria Math" panose="02040503050406030204" pitchFamily="18" charset="0"/>
                                        </a:rPr>
                                        <m:t>𝑛</m:t>
                                      </m:r>
                                    </m:sup>
                                  </m:sSup>
                                </m:e>
                              </m:d>
                            </m:e>
                          </m:d>
                        </m:e>
                        <m:sub>
                          <m:r>
                            <a:rPr lang="en-US" altLang="zh-TW" i="1">
                              <a:latin typeface="Cambria Math" panose="02040503050406030204" pitchFamily="18" charset="0"/>
                            </a:rPr>
                            <m:t>2</m:t>
                          </m:r>
                        </m:sub>
                      </m:sSub>
                    </m:oMath>
                  </m:oMathPara>
                </a14:m>
                <a:endParaRPr lang="zh-TW" altLang="en-US" dirty="0"/>
              </a:p>
            </p:txBody>
          </p:sp>
        </mc:Choice>
        <mc:Fallback xmlns="">
          <p:sp>
            <p:nvSpPr>
              <p:cNvPr id="4" name="矩形 3">
                <a:extLst>
                  <a:ext uri="{FF2B5EF4-FFF2-40B4-BE49-F238E27FC236}">
                    <a16:creationId xmlns:a16="http://schemas.microsoft.com/office/drawing/2014/main" id="{A62E5369-CF03-4088-AD69-5C28B3AFA2BD}"/>
                  </a:ext>
                </a:extLst>
              </p:cNvPr>
              <p:cNvSpPr>
                <a:spLocks noRot="1" noChangeAspect="1" noMove="1" noResize="1" noEditPoints="1" noAdjustHandles="1" noChangeArrowheads="1" noChangeShapeType="1" noTextEdit="1"/>
              </p:cNvSpPr>
              <p:nvPr/>
            </p:nvSpPr>
            <p:spPr>
              <a:xfrm>
                <a:off x="6442427" y="2086892"/>
                <a:ext cx="2252347" cy="369332"/>
              </a:xfrm>
              <a:prstGeom prst="rect">
                <a:avLst/>
              </a:prstGeom>
              <a:blipFill>
                <a:blip r:embed="rId5"/>
                <a:stretch>
                  <a:fillRect b="-1311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62A016CC-5C4E-4AAF-9AC0-9806CF1EA3E3}"/>
              </a:ext>
            </a:extLst>
          </p:cNvPr>
          <p:cNvPicPr>
            <a:picLocks noChangeAspect="1"/>
          </p:cNvPicPr>
          <p:nvPr/>
        </p:nvPicPr>
        <p:blipFill>
          <a:blip r:embed="rId6"/>
          <a:stretch>
            <a:fillRect/>
          </a:stretch>
        </p:blipFill>
        <p:spPr>
          <a:xfrm>
            <a:off x="8946028" y="2594931"/>
            <a:ext cx="2857152" cy="4101633"/>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954D7CA-E276-4549-A268-FC7388E3B53E}"/>
                  </a:ext>
                </a:extLst>
              </p:cNvPr>
              <p:cNvSpPr txBox="1"/>
              <p:nvPr/>
            </p:nvSpPr>
            <p:spPr>
              <a:xfrm>
                <a:off x="976921" y="4078404"/>
                <a:ext cx="8542216" cy="923330"/>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zh-TW" altLang="en-US" dirty="0"/>
                  <a:t>目標</a:t>
                </a:r>
                <a:r>
                  <a:rPr lang="en-US" altLang="zh-TW" dirty="0"/>
                  <a:t>:</a:t>
                </a:r>
                <a:r>
                  <a:rPr lang="zh-TW" altLang="en-US" dirty="0"/>
                  <a:t>使得相同標籤的特徵在空間中盡可能的靠近，同時不相同的標籤特徵</a:t>
                </a:r>
                <a:endParaRPr lang="en-US" altLang="zh-TW" dirty="0"/>
              </a:p>
              <a:p>
                <a:pPr>
                  <a:buClr>
                    <a:schemeClr val="accent4"/>
                  </a:buClr>
                </a:pPr>
                <a:r>
                  <a:rPr lang="zh-TW" altLang="en-US" dirty="0"/>
                  <a:t>      盡可能的遠離，為了不讓樣本空間特徵聚合到一個非常小的空間，要求對</a:t>
                </a:r>
                <a:endParaRPr lang="en-US" altLang="zh-TW" dirty="0"/>
              </a:p>
              <a:p>
                <a:pPr>
                  <a:buClr>
                    <a:schemeClr val="accent4"/>
                  </a:buClr>
                </a:pPr>
                <a:r>
                  <a:rPr lang="zh-TW" altLang="en-US" dirty="0"/>
                  <a:t>      於兩個正例跟一個負例距離至少</a:t>
                </a:r>
                <a:r>
                  <a:rPr lang="en-US" altLang="zh-TW" dirty="0"/>
                  <a:t> </a:t>
                </a:r>
                <a14:m>
                  <m:oMath xmlns:m="http://schemas.openxmlformats.org/officeDocument/2006/math">
                    <m:r>
                      <a:rPr lang="zh-TW" altLang="en-US" i="1" smtClean="0">
                        <a:latin typeface="Cambria Math" panose="02040503050406030204" pitchFamily="18" charset="0"/>
                      </a:rPr>
                      <m:t>𝛼</m:t>
                    </m:r>
                  </m:oMath>
                </a14:m>
                <a:r>
                  <a:rPr lang="en-US" altLang="zh-TW" dirty="0"/>
                  <a:t>  </a:t>
                </a:r>
                <a:endParaRPr lang="zh-TW" altLang="en-US" dirty="0"/>
              </a:p>
            </p:txBody>
          </p:sp>
        </mc:Choice>
        <mc:Fallback xmlns="">
          <p:sp>
            <p:nvSpPr>
              <p:cNvPr id="14" name="文字方塊 13">
                <a:extLst>
                  <a:ext uri="{FF2B5EF4-FFF2-40B4-BE49-F238E27FC236}">
                    <a16:creationId xmlns:a16="http://schemas.microsoft.com/office/drawing/2014/main" id="{C954D7CA-E276-4549-A268-FC7388E3B53E}"/>
                  </a:ext>
                </a:extLst>
              </p:cNvPr>
              <p:cNvSpPr txBox="1">
                <a:spLocks noRot="1" noChangeAspect="1" noMove="1" noResize="1" noEditPoints="1" noAdjustHandles="1" noChangeArrowheads="1" noChangeShapeType="1" noTextEdit="1"/>
              </p:cNvSpPr>
              <p:nvPr/>
            </p:nvSpPr>
            <p:spPr>
              <a:xfrm>
                <a:off x="976921" y="4078404"/>
                <a:ext cx="8542216" cy="923330"/>
              </a:xfrm>
              <a:prstGeom prst="rect">
                <a:avLst/>
              </a:prstGeom>
              <a:blipFill>
                <a:blip r:embed="rId7"/>
                <a:stretch>
                  <a:fillRect l="-428" t="-3311" b="-99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1CEC5AE4-F3E2-4729-BD35-F7844C0810CC}"/>
                  </a:ext>
                </a:extLst>
              </p:cNvPr>
              <p:cNvSpPr txBox="1"/>
              <p:nvPr/>
            </p:nvSpPr>
            <p:spPr>
              <a:xfrm>
                <a:off x="1482984" y="6165427"/>
                <a:ext cx="695698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𝑇𝑟𝑖𝑝𝑙𝑒𝑡</m:t>
                          </m:r>
                        </m:sub>
                      </m:sSub>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max</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𝑤</m:t>
                                  </m:r>
                                </m:sub>
                              </m:sSub>
                              <m:d>
                                <m:dPr>
                                  <m:ctrlPr>
                                    <a:rPr lang="en-US" altLang="zh-TW" b="0" i="1" smtClean="0">
                                      <a:latin typeface="Cambria Math" panose="02040503050406030204" pitchFamily="18" charset="0"/>
                                    </a:rPr>
                                  </m:ctrlPr>
                                </m:dPr>
                                <m:e>
                                  <m:r>
                                    <a:rPr lang="en-US" altLang="zh-TW" i="1">
                                      <a:solidFill>
                                        <a:srgbClr val="0000FF"/>
                                      </a:solidFill>
                                      <a:latin typeface="Cambria Math" panose="02040503050406030204" pitchFamily="18" charset="0"/>
                                    </a:rPr>
                                    <m:t>𝑋</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𝑤</m:t>
                                  </m:r>
                                </m:sub>
                              </m:sSub>
                              <m:d>
                                <m:dPr>
                                  <m:ctrlPr>
                                    <a:rPr lang="en-US" altLang="zh-TW" b="0" i="1" smtClean="0">
                                      <a:latin typeface="Cambria Math" panose="02040503050406030204" pitchFamily="18" charset="0"/>
                                    </a:rPr>
                                  </m:ctrlPr>
                                </m:dPr>
                                <m:e>
                                  <m:sSup>
                                    <m:sSupPr>
                                      <m:ctrlPr>
                                        <a:rPr lang="en-US" altLang="zh-TW" i="1">
                                          <a:solidFill>
                                            <a:srgbClr val="00CC00"/>
                                          </a:solidFill>
                                          <a:latin typeface="Cambria Math" panose="02040503050406030204" pitchFamily="18" charset="0"/>
                                        </a:rPr>
                                      </m:ctrlPr>
                                    </m:sSupPr>
                                    <m:e>
                                      <m:r>
                                        <a:rPr lang="en-US" altLang="zh-TW" i="1">
                                          <a:solidFill>
                                            <a:srgbClr val="00CC00"/>
                                          </a:solidFill>
                                          <a:latin typeface="Cambria Math" panose="02040503050406030204" pitchFamily="18" charset="0"/>
                                        </a:rPr>
                                        <m:t>𝑋</m:t>
                                      </m:r>
                                    </m:e>
                                    <m:sup>
                                      <m:r>
                                        <a:rPr lang="en-US" altLang="zh-TW" i="1">
                                          <a:solidFill>
                                            <a:srgbClr val="00CC00"/>
                                          </a:solidFill>
                                          <a:latin typeface="Cambria Math" panose="02040503050406030204" pitchFamily="18" charset="0"/>
                                        </a:rPr>
                                        <m:t>𝑝</m:t>
                                      </m:r>
                                    </m:sup>
                                  </m:sSup>
                                </m:e>
                              </m:d>
                            </m:e>
                          </m:d>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𝑤</m:t>
                                  </m:r>
                                </m:sub>
                              </m:sSub>
                              <m:d>
                                <m:dPr>
                                  <m:ctrlPr>
                                    <a:rPr lang="en-US" altLang="zh-TW" b="0" i="1" smtClean="0">
                                      <a:latin typeface="Cambria Math" panose="02040503050406030204" pitchFamily="18" charset="0"/>
                                    </a:rPr>
                                  </m:ctrlPr>
                                </m:dPr>
                                <m:e>
                                  <m:r>
                                    <a:rPr lang="en-US" altLang="zh-TW" i="1">
                                      <a:solidFill>
                                        <a:srgbClr val="0000FF"/>
                                      </a:solidFill>
                                      <a:latin typeface="Cambria Math" panose="02040503050406030204" pitchFamily="18" charset="0"/>
                                    </a:rPr>
                                    <m:t>𝑋</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𝐺</m:t>
                                  </m:r>
                                </m:e>
                                <m:sub>
                                  <m:r>
                                    <a:rPr lang="en-US" altLang="zh-TW" b="0" i="1" smtClean="0">
                                      <a:latin typeface="Cambria Math" panose="02040503050406030204" pitchFamily="18" charset="0"/>
                                    </a:rPr>
                                    <m:t>𝑤</m:t>
                                  </m:r>
                                </m:sub>
                              </m:sSub>
                              <m:d>
                                <m:dPr>
                                  <m:ctrlPr>
                                    <a:rPr lang="en-US" altLang="zh-TW" b="0" i="1" smtClean="0">
                                      <a:latin typeface="Cambria Math" panose="02040503050406030204" pitchFamily="18" charset="0"/>
                                    </a:rPr>
                                  </m:ctrlPr>
                                </m:dPr>
                                <m:e>
                                  <m:sSup>
                                    <m:sSupPr>
                                      <m:ctrlPr>
                                        <a:rPr lang="en-US" altLang="zh-TW" b="0" i="1" smtClean="0">
                                          <a:solidFill>
                                            <a:srgbClr val="FF0000"/>
                                          </a:solidFill>
                                          <a:latin typeface="Cambria Math" panose="02040503050406030204" pitchFamily="18" charset="0"/>
                                        </a:rPr>
                                      </m:ctrlPr>
                                    </m:sSupPr>
                                    <m:e>
                                      <m:r>
                                        <a:rPr lang="en-US" altLang="zh-TW" b="0" i="1" smtClean="0">
                                          <a:solidFill>
                                            <a:srgbClr val="FF0000"/>
                                          </a:solidFill>
                                          <a:latin typeface="Cambria Math" panose="02040503050406030204" pitchFamily="18" charset="0"/>
                                        </a:rPr>
                                        <m:t>𝑋</m:t>
                                      </m:r>
                                    </m:e>
                                    <m:sup>
                                      <m:r>
                                        <a:rPr lang="en-US" altLang="zh-TW" b="0" i="1" smtClean="0">
                                          <a:solidFill>
                                            <a:srgbClr val="FF0000"/>
                                          </a:solidFill>
                                          <a:latin typeface="Cambria Math" panose="02040503050406030204" pitchFamily="18" charset="0"/>
                                        </a:rPr>
                                        <m:t>𝑛</m:t>
                                      </m:r>
                                    </m:sup>
                                  </m:sSup>
                                </m:e>
                              </m:d>
                            </m:e>
                          </m:d>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en-US" altLang="zh-TW" b="0" i="1" smtClean="0">
                          <a:latin typeface="Cambria Math" panose="02040503050406030204" pitchFamily="18" charset="0"/>
                        </a:rPr>
                        <m:t>)</m:t>
                      </m:r>
                    </m:oMath>
                  </m:oMathPara>
                </a14:m>
                <a:endParaRPr lang="zh-TW" altLang="en-US" dirty="0"/>
              </a:p>
            </p:txBody>
          </p:sp>
        </mc:Choice>
        <mc:Fallback xmlns="">
          <p:sp>
            <p:nvSpPr>
              <p:cNvPr id="15" name="文字方塊 14">
                <a:extLst>
                  <a:ext uri="{FF2B5EF4-FFF2-40B4-BE49-F238E27FC236}">
                    <a16:creationId xmlns:a16="http://schemas.microsoft.com/office/drawing/2014/main" id="{1CEC5AE4-F3E2-4729-BD35-F7844C0810CC}"/>
                  </a:ext>
                </a:extLst>
              </p:cNvPr>
              <p:cNvSpPr txBox="1">
                <a:spLocks noRot="1" noChangeAspect="1" noMove="1" noResize="1" noEditPoints="1" noAdjustHandles="1" noChangeArrowheads="1" noChangeShapeType="1" noTextEdit="1"/>
              </p:cNvSpPr>
              <p:nvPr/>
            </p:nvSpPr>
            <p:spPr>
              <a:xfrm>
                <a:off x="1482984" y="6165427"/>
                <a:ext cx="6956981" cy="390748"/>
              </a:xfrm>
              <a:prstGeom prst="rect">
                <a:avLst/>
              </a:prstGeom>
              <a:blipFill>
                <a:blip r:embed="rId8"/>
                <a:stretch>
                  <a:fillRect b="-9375"/>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4C6271F2-FD53-4671-BBAE-D1465690F499}"/>
              </a:ext>
            </a:extLst>
          </p:cNvPr>
          <p:cNvSpPr txBox="1"/>
          <p:nvPr/>
        </p:nvSpPr>
        <p:spPr>
          <a:xfrm>
            <a:off x="976921" y="5703762"/>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Triplet loss </a:t>
            </a:r>
            <a:endParaRPr lang="zh-TW" altLang="en-US"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4179580-BB51-4031-BEED-54B7B563569E}"/>
                  </a:ext>
                </a:extLst>
              </p:cNvPr>
              <p:cNvSpPr/>
              <p:nvPr/>
            </p:nvSpPr>
            <p:spPr>
              <a:xfrm>
                <a:off x="2183083" y="5068501"/>
                <a:ext cx="4922438" cy="369332"/>
              </a:xfrm>
              <a:prstGeom prst="rect">
                <a:avLst/>
              </a:prstGeom>
            </p:spPr>
            <p:txBody>
              <a:bodyPr wrap="none">
                <a:spAutoFit/>
              </a:bodyPr>
              <a:lstStyle/>
              <a:p>
                <a14:m>
                  <m:oMath xmlns:m="http://schemas.openxmlformats.org/officeDocument/2006/math">
                    <m:sSub>
                      <m:sSubPr>
                        <m:ctrlPr>
                          <a:rPr lang="en-US" altLang="zh-TW" i="1" smtClean="0">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r>
                              <a:rPr lang="en-US" altLang="zh-TW" b="0" i="1" smtClean="0">
                                <a:latin typeface="Cambria Math" panose="02040503050406030204" pitchFamily="18" charset="0"/>
                              </a:rPr>
                              <m:t>(</m:t>
                            </m:r>
                            <m:r>
                              <a:rPr lang="en-US" altLang="zh-TW" b="0" i="1" smtClean="0">
                                <a:solidFill>
                                  <a:srgbClr val="0000FF"/>
                                </a:solidFill>
                                <a:latin typeface="Cambria Math" panose="02040503050406030204" pitchFamily="18" charset="0"/>
                              </a:rPr>
                              <m:t>𝑋</m:t>
                            </m:r>
                            <m:r>
                              <a:rPr lang="en-US" altLang="zh-TW" b="0" i="1" smtClean="0">
                                <a:solidFill>
                                  <a:schemeClr val="tx1"/>
                                </a:solidFill>
                                <a:latin typeface="Cambria Math" panose="02040503050406030204" pitchFamily="18" charset="0"/>
                              </a:rPr>
                              <m:t>)</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smtClean="0">
                                        <a:solidFill>
                                          <a:srgbClr val="00CC00"/>
                                        </a:solidFill>
                                        <a:latin typeface="Cambria Math" panose="02040503050406030204" pitchFamily="18" charset="0"/>
                                      </a:rPr>
                                    </m:ctrlPr>
                                  </m:sSupPr>
                                  <m:e>
                                    <m:r>
                                      <a:rPr lang="en-US" altLang="zh-TW" i="1">
                                        <a:solidFill>
                                          <a:srgbClr val="00CC00"/>
                                        </a:solidFill>
                                        <a:latin typeface="Cambria Math" panose="02040503050406030204" pitchFamily="18" charset="0"/>
                                      </a:rPr>
                                      <m:t>𝑋</m:t>
                                    </m:r>
                                  </m:e>
                                  <m:sup>
                                    <m:r>
                                      <a:rPr lang="en-US" altLang="zh-TW" i="1">
                                        <a:solidFill>
                                          <a:srgbClr val="00CC00"/>
                                        </a:solidFill>
                                        <a:latin typeface="Cambria Math" panose="02040503050406030204" pitchFamily="18" charset="0"/>
                                      </a:rPr>
                                      <m:t>𝑝</m:t>
                                    </m:r>
                                  </m:sup>
                                </m:sSup>
                              </m:e>
                            </m:d>
                          </m:e>
                        </m:d>
                      </m:e>
                      <m:sub>
                        <m:r>
                          <a:rPr lang="en-US" altLang="zh-TW" i="1">
                            <a:latin typeface="Cambria Math" panose="02040503050406030204" pitchFamily="18" charset="0"/>
                          </a:rPr>
                          <m:t>2</m:t>
                        </m:r>
                      </m:sub>
                    </m:sSub>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en-US" altLang="zh-TW" b="0" i="1" smtClean="0">
                        <a:latin typeface="Cambria Math" panose="02040503050406030204" pitchFamily="18" charset="0"/>
                      </a:rPr>
                      <m:t>&lt;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r>
                              <a:rPr lang="en-US" altLang="zh-TW" i="1">
                                <a:latin typeface="Cambria Math" panose="02040503050406030204" pitchFamily="18" charset="0"/>
                              </a:rPr>
                              <m:t>(</m:t>
                            </m:r>
                            <m:r>
                              <a:rPr lang="en-US" altLang="zh-TW" i="1">
                                <a:solidFill>
                                  <a:srgbClr val="0000FF"/>
                                </a:solidFill>
                                <a:latin typeface="Cambria Math" panose="02040503050406030204" pitchFamily="18" charset="0"/>
                              </a:rPr>
                              <m:t>𝑋</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a:solidFill>
                                          <a:srgbClr val="FF0000"/>
                                        </a:solidFill>
                                        <a:latin typeface="Cambria Math" panose="02040503050406030204" pitchFamily="18" charset="0"/>
                                      </a:rPr>
                                    </m:ctrlPr>
                                  </m:sSupPr>
                                  <m:e>
                                    <m:r>
                                      <a:rPr lang="en-US" altLang="zh-TW" i="1">
                                        <a:solidFill>
                                          <a:srgbClr val="FF0000"/>
                                        </a:solidFill>
                                        <a:latin typeface="Cambria Math" panose="02040503050406030204" pitchFamily="18" charset="0"/>
                                      </a:rPr>
                                      <m:t>𝑋</m:t>
                                    </m:r>
                                  </m:e>
                                  <m:sup>
                                    <m:r>
                                      <a:rPr lang="en-US" altLang="zh-TW" i="1">
                                        <a:solidFill>
                                          <a:srgbClr val="FF0000"/>
                                        </a:solidFill>
                                        <a:latin typeface="Cambria Math" panose="02040503050406030204" pitchFamily="18" charset="0"/>
                                      </a:rPr>
                                      <m:t>𝑛</m:t>
                                    </m:r>
                                  </m:sup>
                                </m:sSup>
                              </m:e>
                            </m:d>
                          </m:e>
                        </m:d>
                      </m:e>
                      <m:sub>
                        <m:r>
                          <a:rPr lang="en-US" altLang="zh-TW" i="1">
                            <a:latin typeface="Cambria Math" panose="02040503050406030204" pitchFamily="18" charset="0"/>
                          </a:rPr>
                          <m:t>2</m:t>
                        </m:r>
                      </m:sub>
                    </m:sSub>
                  </m:oMath>
                </a14:m>
                <a:endParaRPr lang="zh-TW" altLang="en-US" dirty="0"/>
              </a:p>
            </p:txBody>
          </p:sp>
        </mc:Choice>
        <mc:Fallback xmlns="">
          <p:sp>
            <p:nvSpPr>
              <p:cNvPr id="17" name="矩形 16">
                <a:extLst>
                  <a:ext uri="{FF2B5EF4-FFF2-40B4-BE49-F238E27FC236}">
                    <a16:creationId xmlns:a16="http://schemas.microsoft.com/office/drawing/2014/main" id="{94179580-BB51-4031-BEED-54B7B563569E}"/>
                  </a:ext>
                </a:extLst>
              </p:cNvPr>
              <p:cNvSpPr>
                <a:spLocks noRot="1" noChangeAspect="1" noMove="1" noResize="1" noEditPoints="1" noAdjustHandles="1" noChangeArrowheads="1" noChangeShapeType="1" noTextEdit="1"/>
              </p:cNvSpPr>
              <p:nvPr/>
            </p:nvSpPr>
            <p:spPr>
              <a:xfrm>
                <a:off x="2183083" y="5068501"/>
                <a:ext cx="4922438" cy="369332"/>
              </a:xfrm>
              <a:prstGeom prst="rect">
                <a:avLst/>
              </a:prstGeom>
              <a:blipFill>
                <a:blip r:embed="rId9"/>
                <a:stretch>
                  <a:fillRect b="-131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4242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CD3F459-6C11-4E2B-84A4-F9B4A55AD81D}"/>
              </a:ext>
            </a:extLst>
          </p:cNvPr>
          <p:cNvPicPr>
            <a:picLocks noChangeAspect="1"/>
          </p:cNvPicPr>
          <p:nvPr/>
        </p:nvPicPr>
        <p:blipFill>
          <a:blip r:embed="rId3"/>
          <a:stretch>
            <a:fillRect/>
          </a:stretch>
        </p:blipFill>
        <p:spPr>
          <a:xfrm>
            <a:off x="1611983" y="308728"/>
            <a:ext cx="8227034" cy="6391373"/>
          </a:xfrm>
          <a:prstGeom prst="rect">
            <a:avLst/>
          </a:prstGeom>
        </p:spPr>
      </p:pic>
    </p:spTree>
    <p:extLst>
      <p:ext uri="{BB962C8B-B14F-4D97-AF65-F5344CB8AC3E}">
        <p14:creationId xmlns:p14="http://schemas.microsoft.com/office/powerpoint/2010/main" val="611357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圖片 8">
            <a:extLst>
              <a:ext uri="{FF2B5EF4-FFF2-40B4-BE49-F238E27FC236}">
                <a16:creationId xmlns:a16="http://schemas.microsoft.com/office/drawing/2014/main" id="{32BEC240-F4BD-47A6-99CB-5A90EA2472BD}"/>
              </a:ext>
            </a:extLst>
          </p:cNvPr>
          <p:cNvPicPr>
            <a:picLocks noChangeAspect="1"/>
          </p:cNvPicPr>
          <p:nvPr/>
        </p:nvPicPr>
        <p:blipFill>
          <a:blip r:embed="rId3"/>
          <a:stretch>
            <a:fillRect/>
          </a:stretch>
        </p:blipFill>
        <p:spPr>
          <a:xfrm>
            <a:off x="339247" y="2478636"/>
            <a:ext cx="2502855" cy="3577799"/>
          </a:xfrm>
          <a:prstGeom prst="rect">
            <a:avLst/>
          </a:prstGeom>
        </p:spPr>
      </p:pic>
      <p:pic>
        <p:nvPicPr>
          <p:cNvPr id="11" name="圖片 10">
            <a:extLst>
              <a:ext uri="{FF2B5EF4-FFF2-40B4-BE49-F238E27FC236}">
                <a16:creationId xmlns:a16="http://schemas.microsoft.com/office/drawing/2014/main" id="{2F10E54F-9B0F-462E-A801-DE33239EEF89}"/>
              </a:ext>
            </a:extLst>
          </p:cNvPr>
          <p:cNvPicPr>
            <a:picLocks noChangeAspect="1"/>
          </p:cNvPicPr>
          <p:nvPr/>
        </p:nvPicPr>
        <p:blipFill>
          <a:blip r:embed="rId4"/>
          <a:stretch>
            <a:fillRect/>
          </a:stretch>
        </p:blipFill>
        <p:spPr>
          <a:xfrm>
            <a:off x="2883856" y="1545856"/>
            <a:ext cx="7717469" cy="2316034"/>
          </a:xfrm>
          <a:prstGeom prst="rect">
            <a:avLst/>
          </a:prstGeom>
        </p:spPr>
      </p:pic>
      <p:sp>
        <p:nvSpPr>
          <p:cNvPr id="12" name="矩形 11">
            <a:extLst>
              <a:ext uri="{FF2B5EF4-FFF2-40B4-BE49-F238E27FC236}">
                <a16:creationId xmlns:a16="http://schemas.microsoft.com/office/drawing/2014/main" id="{B338A19D-DD16-4E1F-926A-E552263C2D08}"/>
              </a:ext>
            </a:extLst>
          </p:cNvPr>
          <p:cNvSpPr/>
          <p:nvPr/>
        </p:nvSpPr>
        <p:spPr>
          <a:xfrm>
            <a:off x="3098890" y="3939452"/>
            <a:ext cx="8601075" cy="1384995"/>
          </a:xfrm>
          <a:prstGeom prst="rect">
            <a:avLst/>
          </a:prstGeom>
        </p:spPr>
        <p:txBody>
          <a:bodyPr wrap="square">
            <a:spAutoFit/>
          </a:bodyPr>
          <a:lstStyle/>
          <a:p>
            <a:r>
              <a:rPr lang="en-US" altLang="zh-TW" sz="1400" dirty="0"/>
              <a:t>The structure of a quadruplet network. x, z, z+, z− are different inputs of four shared branch networks respectively corresponding to instances, exemplar, positive and negative branches. φ represents a convolution network with shared weights. g is a function of similarity metric. L1, L2, and L are loss functions. Note that the L1 loss is derived from exemplar and instances, while L2 is from exemplar, positive instance and negative instance. L loss is the weighted combination of these two losses. We further give more images in tracking task for illustration at the left of this figure</a:t>
            </a:r>
            <a:endParaRPr lang="zh-TW" altLang="en-US" sz="1400" dirty="0"/>
          </a:p>
        </p:txBody>
      </p:sp>
      <p:sp>
        <p:nvSpPr>
          <p:cNvPr id="8" name="文字方塊 7">
            <a:extLst>
              <a:ext uri="{FF2B5EF4-FFF2-40B4-BE49-F238E27FC236}">
                <a16:creationId xmlns:a16="http://schemas.microsoft.com/office/drawing/2014/main" id="{86CB597F-D7E5-47A8-A336-44478599E4B2}"/>
              </a:ext>
            </a:extLst>
          </p:cNvPr>
          <p:cNvSpPr txBox="1"/>
          <p:nvPr/>
        </p:nvSpPr>
        <p:spPr>
          <a:xfrm>
            <a:off x="911019" y="298913"/>
            <a:ext cx="10120924" cy="1015663"/>
          </a:xfrm>
          <a:prstGeom prst="rect">
            <a:avLst/>
          </a:prstGeom>
          <a:noFill/>
        </p:spPr>
        <p:txBody>
          <a:bodyPr wrap="square" rtlCol="0">
            <a:spAutoFit/>
          </a:bodyPr>
          <a:lstStyle/>
          <a:p>
            <a:r>
              <a:rPr lang="en-US" altLang="zh-TW" sz="6000" dirty="0"/>
              <a:t>Quadruple  Loss</a:t>
            </a:r>
            <a:endParaRPr lang="zh-TW" altLang="en-US" sz="6000" dirty="0">
              <a:latin typeface="+mj-lt"/>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E1206CA-70B7-4F8D-96D5-773D3842C18D}"/>
                  </a:ext>
                </a:extLst>
              </p:cNvPr>
              <p:cNvSpPr txBox="1"/>
              <p:nvPr/>
            </p:nvSpPr>
            <p:spPr>
              <a:xfrm>
                <a:off x="3331686" y="5567475"/>
                <a:ext cx="7833675" cy="667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𝑄𝑢𝑎𝑑𝑟𝑢𝑝𝑙𝑒</m:t>
                          </m:r>
                        </m:sub>
                      </m:sSub>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max</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d>
                            <m:dPr>
                              <m:begChr m:val="‖"/>
                              <m:endChr m:val="‖"/>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i="1">
                                          <a:latin typeface="Cambria Math" panose="02040503050406030204" pitchFamily="18" charset="0"/>
                                        </a:rPr>
                                        <m:t>𝑝</m:t>
                                      </m:r>
                                    </m:sup>
                                  </m:sSup>
                                </m:e>
                              </m:d>
                            </m:e>
                          </m:d>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b="0" i="1" smtClean="0">
                                          <a:latin typeface="Cambria Math" panose="02040503050406030204" pitchFamily="18" charset="0"/>
                                        </a:rPr>
                                        <m:t>𝑠</m:t>
                                      </m:r>
                                    </m:sup>
                                  </m:sSup>
                                </m:e>
                              </m:d>
                            </m:e>
                          </m:d>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i="1">
                              <a:latin typeface="Cambria Math" panose="02040503050406030204" pitchFamily="18" charset="0"/>
                            </a:rPr>
                            <m:t>𝛼</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oMath>
                  </m:oMathPara>
                </a14:m>
                <a:endParaRPr lang="en-US" altLang="zh-TW" dirty="0"/>
              </a:p>
              <a:p>
                <a:r>
                  <a:rPr lang="en-US" altLang="zh-TW" b="0" dirty="0"/>
                  <a:t>                                 </a:t>
                </a:r>
                <a14:m>
                  <m:oMath xmlns:m="http://schemas.openxmlformats.org/officeDocument/2006/math">
                    <m:r>
                      <a:rPr lang="en-US" altLang="zh-TW" i="1">
                        <a:latin typeface="Cambria Math" panose="02040503050406030204" pitchFamily="18" charset="0"/>
                      </a:rPr>
                      <m:t>+</m:t>
                    </m:r>
                    <m:r>
                      <m:rPr>
                        <m:sty m:val="p"/>
                      </m:rPr>
                      <a:rPr lang="en-US" altLang="zh-TW">
                        <a:latin typeface="Cambria Math" panose="02040503050406030204" pitchFamily="18" charset="0"/>
                      </a:rPr>
                      <m:t>max</m:t>
                    </m:r>
                    <m:r>
                      <a:rPr lang="en-US" altLang="zh-TW" i="1">
                        <a:latin typeface="Cambria Math" panose="02040503050406030204" pitchFamily="18" charset="0"/>
                      </a:rPr>
                      <m:t>⁡(0,</m:t>
                    </m:r>
                    <m:sSub>
                      <m:sSubPr>
                        <m:ctrlPr>
                          <a:rPr lang="en-US" altLang="zh-TW" i="1">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b="0" i="1" smtClean="0">
                                        <a:latin typeface="Cambria Math" panose="02040503050406030204" pitchFamily="18" charset="0"/>
                                      </a:rPr>
                                      <m:t>𝑠</m:t>
                                    </m:r>
                                  </m:sup>
                                </m:sSup>
                              </m:e>
                            </m:d>
                          </m:e>
                        </m:d>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𝑋</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𝐺</m:t>
                                </m:r>
                              </m:e>
                              <m:sub>
                                <m:r>
                                  <a:rPr lang="en-US" altLang="zh-TW" i="1">
                                    <a:latin typeface="Cambria Math" panose="02040503050406030204" pitchFamily="18" charset="0"/>
                                  </a:rPr>
                                  <m:t>𝑤</m:t>
                                </m:r>
                              </m:sub>
                            </m:sSub>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𝑋</m:t>
                                    </m:r>
                                  </m:e>
                                  <m:sup>
                                    <m:r>
                                      <a:rPr lang="en-US" altLang="zh-TW" b="0" i="1" smtClean="0">
                                        <a:latin typeface="Cambria Math" panose="02040503050406030204" pitchFamily="18" charset="0"/>
                                      </a:rPr>
                                      <m:t>𝑛</m:t>
                                    </m:r>
                                  </m:sup>
                                </m:sSup>
                              </m:e>
                            </m:d>
                          </m:e>
                        </m:d>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zh-TW" altLang="en-US" i="1">
                            <a:latin typeface="Cambria Math" panose="02040503050406030204" pitchFamily="18" charset="0"/>
                          </a:rPr>
                          <m:t>𝛼</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oMath>
                </a14:m>
                <a:endParaRPr lang="en-US" altLang="zh-TW" dirty="0"/>
              </a:p>
            </p:txBody>
          </p:sp>
        </mc:Choice>
        <mc:Fallback xmlns="">
          <p:sp>
            <p:nvSpPr>
              <p:cNvPr id="10" name="文字方塊 9">
                <a:extLst>
                  <a:ext uri="{FF2B5EF4-FFF2-40B4-BE49-F238E27FC236}">
                    <a16:creationId xmlns:a16="http://schemas.microsoft.com/office/drawing/2014/main" id="{AE1206CA-70B7-4F8D-96D5-773D3842C18D}"/>
                  </a:ext>
                </a:extLst>
              </p:cNvPr>
              <p:cNvSpPr txBox="1">
                <a:spLocks noRot="1" noChangeAspect="1" noMove="1" noResize="1" noEditPoints="1" noAdjustHandles="1" noChangeArrowheads="1" noChangeShapeType="1" noTextEdit="1"/>
              </p:cNvSpPr>
              <p:nvPr/>
            </p:nvSpPr>
            <p:spPr>
              <a:xfrm>
                <a:off x="3331686" y="5567475"/>
                <a:ext cx="7833675" cy="667747"/>
              </a:xfrm>
              <a:prstGeom prst="rect">
                <a:avLst/>
              </a:prstGeom>
              <a:blipFill>
                <a:blip r:embed="rId5"/>
                <a:stretch>
                  <a:fillRect b="-727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23238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911019"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11019" y="298913"/>
            <a:ext cx="10120924" cy="1015663"/>
          </a:xfrm>
          <a:prstGeom prst="rect">
            <a:avLst/>
          </a:prstGeom>
          <a:noFill/>
        </p:spPr>
        <p:txBody>
          <a:bodyPr wrap="square" rtlCol="0">
            <a:spAutoFit/>
          </a:bodyPr>
          <a:lstStyle/>
          <a:p>
            <a:r>
              <a:rPr lang="en-US" altLang="zh-TW" sz="6000" dirty="0"/>
              <a:t>Structured  Loss</a:t>
            </a:r>
            <a:endParaRPr lang="zh-TW" altLang="en-US" sz="6000" dirty="0">
              <a:latin typeface="+mj-lt"/>
            </a:endParaRPr>
          </a:p>
        </p:txBody>
      </p:sp>
      <p:pic>
        <p:nvPicPr>
          <p:cNvPr id="18" name="圖片 17">
            <a:extLst>
              <a:ext uri="{FF2B5EF4-FFF2-40B4-BE49-F238E27FC236}">
                <a16:creationId xmlns:a16="http://schemas.microsoft.com/office/drawing/2014/main" id="{38EE7CAE-DDD6-400B-8E58-2E88DB8BA2AE}"/>
              </a:ext>
            </a:extLst>
          </p:cNvPr>
          <p:cNvPicPr>
            <a:picLocks noChangeAspect="1"/>
          </p:cNvPicPr>
          <p:nvPr/>
        </p:nvPicPr>
        <p:blipFill>
          <a:blip r:embed="rId3"/>
          <a:stretch>
            <a:fillRect/>
          </a:stretch>
        </p:blipFill>
        <p:spPr>
          <a:xfrm>
            <a:off x="4692444" y="2502238"/>
            <a:ext cx="5905500" cy="2776592"/>
          </a:xfrm>
          <a:prstGeom prst="rect">
            <a:avLst/>
          </a:prstGeom>
        </p:spPr>
      </p:pic>
      <p:pic>
        <p:nvPicPr>
          <p:cNvPr id="13" name="圖片 12">
            <a:extLst>
              <a:ext uri="{FF2B5EF4-FFF2-40B4-BE49-F238E27FC236}">
                <a16:creationId xmlns:a16="http://schemas.microsoft.com/office/drawing/2014/main" id="{4AD16283-4D05-464F-BADD-0BC2167334E3}"/>
              </a:ext>
            </a:extLst>
          </p:cNvPr>
          <p:cNvPicPr>
            <a:picLocks noChangeAspect="1"/>
          </p:cNvPicPr>
          <p:nvPr/>
        </p:nvPicPr>
        <p:blipFill>
          <a:blip r:embed="rId4"/>
          <a:stretch>
            <a:fillRect/>
          </a:stretch>
        </p:blipFill>
        <p:spPr>
          <a:xfrm>
            <a:off x="1596047" y="1877142"/>
            <a:ext cx="3345268" cy="4681945"/>
          </a:xfrm>
          <a:prstGeom prst="rect">
            <a:avLst/>
          </a:prstGeom>
        </p:spPr>
      </p:pic>
    </p:spTree>
    <p:extLst>
      <p:ext uri="{BB962C8B-B14F-4D97-AF65-F5344CB8AC3E}">
        <p14:creationId xmlns:p14="http://schemas.microsoft.com/office/powerpoint/2010/main" val="3705090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911019"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11019" y="298913"/>
            <a:ext cx="10120924" cy="1015663"/>
          </a:xfrm>
          <a:prstGeom prst="rect">
            <a:avLst/>
          </a:prstGeom>
          <a:noFill/>
        </p:spPr>
        <p:txBody>
          <a:bodyPr wrap="square" rtlCol="0">
            <a:spAutoFit/>
          </a:bodyPr>
          <a:lstStyle/>
          <a:p>
            <a:r>
              <a:rPr lang="en-US" altLang="zh-TW" sz="6000" dirty="0">
                <a:latin typeface="+mj-lt"/>
              </a:rPr>
              <a:t>N-Pairs Loss</a:t>
            </a:r>
            <a:endParaRPr lang="zh-TW" altLang="en-US" sz="6000" dirty="0">
              <a:latin typeface="+mj-lt"/>
            </a:endParaRPr>
          </a:p>
        </p:txBody>
      </p:sp>
      <p:pic>
        <p:nvPicPr>
          <p:cNvPr id="2" name="圖片 1">
            <a:extLst>
              <a:ext uri="{FF2B5EF4-FFF2-40B4-BE49-F238E27FC236}">
                <a16:creationId xmlns:a16="http://schemas.microsoft.com/office/drawing/2014/main" id="{C90A8449-C3BE-4078-95B0-D63A7C409207}"/>
              </a:ext>
            </a:extLst>
          </p:cNvPr>
          <p:cNvPicPr>
            <a:picLocks noChangeAspect="1"/>
          </p:cNvPicPr>
          <p:nvPr/>
        </p:nvPicPr>
        <p:blipFill>
          <a:blip r:embed="rId3"/>
          <a:stretch>
            <a:fillRect/>
          </a:stretch>
        </p:blipFill>
        <p:spPr>
          <a:xfrm>
            <a:off x="1438275" y="1715931"/>
            <a:ext cx="3267075" cy="4599144"/>
          </a:xfrm>
          <a:prstGeom prst="rect">
            <a:avLst/>
          </a:prstGeom>
        </p:spPr>
      </p:pic>
      <p:pic>
        <p:nvPicPr>
          <p:cNvPr id="3" name="圖片 2">
            <a:extLst>
              <a:ext uri="{FF2B5EF4-FFF2-40B4-BE49-F238E27FC236}">
                <a16:creationId xmlns:a16="http://schemas.microsoft.com/office/drawing/2014/main" id="{8982FE65-2679-4A6A-A596-E99DDC6D0543}"/>
              </a:ext>
            </a:extLst>
          </p:cNvPr>
          <p:cNvPicPr>
            <a:picLocks noChangeAspect="1"/>
          </p:cNvPicPr>
          <p:nvPr/>
        </p:nvPicPr>
        <p:blipFill>
          <a:blip r:embed="rId4"/>
          <a:stretch>
            <a:fillRect/>
          </a:stretch>
        </p:blipFill>
        <p:spPr>
          <a:xfrm>
            <a:off x="5024438" y="2506544"/>
            <a:ext cx="5595938" cy="3151268"/>
          </a:xfrm>
          <a:prstGeom prst="rect">
            <a:avLst/>
          </a:prstGeom>
        </p:spPr>
      </p:pic>
    </p:spTree>
    <p:extLst>
      <p:ext uri="{BB962C8B-B14F-4D97-AF65-F5344CB8AC3E}">
        <p14:creationId xmlns:p14="http://schemas.microsoft.com/office/powerpoint/2010/main" val="341484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911019"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739569" y="414552"/>
            <a:ext cx="10120924" cy="1015663"/>
          </a:xfrm>
          <a:prstGeom prst="rect">
            <a:avLst/>
          </a:prstGeom>
          <a:noFill/>
        </p:spPr>
        <p:txBody>
          <a:bodyPr wrap="square" rtlCol="0">
            <a:spAutoFit/>
          </a:bodyPr>
          <a:lstStyle/>
          <a:p>
            <a:r>
              <a:rPr lang="en-US" altLang="zh-TW" sz="6000" dirty="0">
                <a:latin typeface="+mj-lt"/>
              </a:rPr>
              <a:t>Agular Loss</a:t>
            </a:r>
            <a:endParaRPr lang="zh-TW" altLang="en-US" sz="6000" dirty="0">
              <a:latin typeface="+mj-lt"/>
            </a:endParaRPr>
          </a:p>
        </p:txBody>
      </p:sp>
      <p:pic>
        <p:nvPicPr>
          <p:cNvPr id="4" name="圖片 3">
            <a:extLst>
              <a:ext uri="{FF2B5EF4-FFF2-40B4-BE49-F238E27FC236}">
                <a16:creationId xmlns:a16="http://schemas.microsoft.com/office/drawing/2014/main" id="{DBAA99CA-7853-4A8D-8D2C-7B8648CFB273}"/>
              </a:ext>
            </a:extLst>
          </p:cNvPr>
          <p:cNvPicPr>
            <a:picLocks noChangeAspect="1"/>
          </p:cNvPicPr>
          <p:nvPr/>
        </p:nvPicPr>
        <p:blipFill>
          <a:blip r:embed="rId3"/>
          <a:stretch>
            <a:fillRect/>
          </a:stretch>
        </p:blipFill>
        <p:spPr>
          <a:xfrm>
            <a:off x="911019" y="2113085"/>
            <a:ext cx="5095875" cy="3019425"/>
          </a:xfrm>
          <a:prstGeom prst="rect">
            <a:avLst/>
          </a:prstGeom>
        </p:spPr>
      </p:pic>
      <p:pic>
        <p:nvPicPr>
          <p:cNvPr id="8" name="圖片 7">
            <a:extLst>
              <a:ext uri="{FF2B5EF4-FFF2-40B4-BE49-F238E27FC236}">
                <a16:creationId xmlns:a16="http://schemas.microsoft.com/office/drawing/2014/main" id="{B7AC67B8-BF87-4027-A8C5-22215440F58B}"/>
              </a:ext>
            </a:extLst>
          </p:cNvPr>
          <p:cNvPicPr>
            <a:picLocks noChangeAspect="1"/>
          </p:cNvPicPr>
          <p:nvPr/>
        </p:nvPicPr>
        <p:blipFill>
          <a:blip r:embed="rId4"/>
          <a:stretch>
            <a:fillRect/>
          </a:stretch>
        </p:blipFill>
        <p:spPr>
          <a:xfrm>
            <a:off x="1581150" y="5548679"/>
            <a:ext cx="7200900" cy="571500"/>
          </a:xfrm>
          <a:prstGeom prst="rect">
            <a:avLst/>
          </a:prstGeom>
        </p:spPr>
      </p:pic>
    </p:spTree>
    <p:extLst>
      <p:ext uri="{BB962C8B-B14F-4D97-AF65-F5344CB8AC3E}">
        <p14:creationId xmlns:p14="http://schemas.microsoft.com/office/powerpoint/2010/main" val="417209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570523"/>
            <a:ext cx="8435525" cy="830997"/>
          </a:xfrm>
          <a:prstGeom prst="rect">
            <a:avLst/>
          </a:prstGeom>
          <a:noFill/>
        </p:spPr>
        <p:txBody>
          <a:bodyPr wrap="square" rtlCol="0">
            <a:spAutoFit/>
          </a:bodyPr>
          <a:lstStyle/>
          <a:p>
            <a:r>
              <a:rPr lang="en-US" altLang="zh-TW" sz="4800" dirty="0"/>
              <a:t>Conclusions</a:t>
            </a:r>
            <a:endParaRPr lang="zh-TW" altLang="en-US" sz="4800" dirty="0"/>
          </a:p>
        </p:txBody>
      </p:sp>
      <p:sp>
        <p:nvSpPr>
          <p:cNvPr id="10" name="文字方塊 9">
            <a:extLst>
              <a:ext uri="{FF2B5EF4-FFF2-40B4-BE49-F238E27FC236}">
                <a16:creationId xmlns:a16="http://schemas.microsoft.com/office/drawing/2014/main" id="{CB771655-83C9-4501-AEF2-90CF151A22BC}"/>
              </a:ext>
            </a:extLst>
          </p:cNvPr>
          <p:cNvSpPr txBox="1"/>
          <p:nvPr/>
        </p:nvSpPr>
        <p:spPr>
          <a:xfrm>
            <a:off x="923575" y="1701578"/>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Three main parts:   samples, model, and  metric loss function.</a:t>
            </a:r>
            <a:endParaRPr lang="zh-TW" altLang="en-US" dirty="0"/>
          </a:p>
        </p:txBody>
      </p:sp>
      <p:sp>
        <p:nvSpPr>
          <p:cNvPr id="11" name="文字方塊 10">
            <a:extLst>
              <a:ext uri="{FF2B5EF4-FFF2-40B4-BE49-F238E27FC236}">
                <a16:creationId xmlns:a16="http://schemas.microsoft.com/office/drawing/2014/main" id="{4C5F57F8-792C-4CBB-B279-C0E65B76DEEC}"/>
              </a:ext>
            </a:extLst>
          </p:cNvPr>
          <p:cNvSpPr txBox="1"/>
          <p:nvPr/>
        </p:nvSpPr>
        <p:spPr>
          <a:xfrm>
            <a:off x="923575" y="2230061"/>
            <a:ext cx="9228609" cy="923330"/>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Additionally, poor sampling strategy might cause convergence to slow down. To address these problems, hard or semi-hard negative mining strategy provides substantial contributions to obtain informative input samples. </a:t>
            </a:r>
            <a:endParaRPr lang="zh-TW" altLang="en-US" dirty="0"/>
          </a:p>
        </p:txBody>
      </p:sp>
      <p:sp>
        <p:nvSpPr>
          <p:cNvPr id="12" name="文字方塊 11">
            <a:extLst>
              <a:ext uri="{FF2B5EF4-FFF2-40B4-BE49-F238E27FC236}">
                <a16:creationId xmlns:a16="http://schemas.microsoft.com/office/drawing/2014/main" id="{CA69BD3F-1C14-4426-9A66-8340F069380D}"/>
              </a:ext>
            </a:extLst>
          </p:cNvPr>
          <p:cNvSpPr txBox="1"/>
          <p:nvPr/>
        </p:nvSpPr>
        <p:spPr>
          <a:xfrm>
            <a:off x="923575" y="3209828"/>
            <a:ext cx="9097117"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In future studies, optimally determining the margin value and finding different sampling strategies will make a significant contribution to the success of a network</a:t>
            </a:r>
            <a:endParaRPr lang="zh-TW" altLang="en-US" dirty="0"/>
          </a:p>
        </p:txBody>
      </p:sp>
      <p:sp>
        <p:nvSpPr>
          <p:cNvPr id="13" name="文字方塊 12">
            <a:extLst>
              <a:ext uri="{FF2B5EF4-FFF2-40B4-BE49-F238E27FC236}">
                <a16:creationId xmlns:a16="http://schemas.microsoft.com/office/drawing/2014/main" id="{9B7132D3-05A1-4EA3-AF6F-FCAAEA291087}"/>
              </a:ext>
            </a:extLst>
          </p:cNvPr>
          <p:cNvSpPr txBox="1"/>
          <p:nvPr/>
        </p:nvSpPr>
        <p:spPr>
          <a:xfrm>
            <a:off x="923576" y="3981932"/>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The layers, parameters, shared weights, and network model used in deep learning are another important part to be optimized.</a:t>
            </a:r>
            <a:endParaRPr lang="zh-TW" altLang="en-US" dirty="0"/>
          </a:p>
        </p:txBody>
      </p:sp>
      <p:sp>
        <p:nvSpPr>
          <p:cNvPr id="14" name="文字方塊 13">
            <a:extLst>
              <a:ext uri="{FF2B5EF4-FFF2-40B4-BE49-F238E27FC236}">
                <a16:creationId xmlns:a16="http://schemas.microsoft.com/office/drawing/2014/main" id="{BC307380-0432-4488-8697-6301C592F0F7}"/>
              </a:ext>
            </a:extLst>
          </p:cNvPr>
          <p:cNvSpPr txBox="1"/>
          <p:nvPr/>
        </p:nvSpPr>
        <p:spPr>
          <a:xfrm>
            <a:off x="923576" y="4754036"/>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The last main part is a metric loss function, which significantly determines the performance of the network</a:t>
            </a:r>
            <a:endParaRPr lang="zh-TW" altLang="en-US" dirty="0"/>
          </a:p>
        </p:txBody>
      </p:sp>
    </p:spTree>
    <p:extLst>
      <p:ext uri="{BB962C8B-B14F-4D97-AF65-F5344CB8AC3E}">
        <p14:creationId xmlns:p14="http://schemas.microsoft.com/office/powerpoint/2010/main" val="316221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接點 1">
            <a:extLst>
              <a:ext uri="{FF2B5EF4-FFF2-40B4-BE49-F238E27FC236}">
                <a16:creationId xmlns:a16="http://schemas.microsoft.com/office/drawing/2014/main" id="{81F4B462-96FB-45A1-A876-2A6E50CC04A1}"/>
              </a:ext>
            </a:extLst>
          </p:cNvPr>
          <p:cNvCxnSpPr>
            <a:cxnSpLocks/>
          </p:cNvCxnSpPr>
          <p:nvPr/>
        </p:nvCxnSpPr>
        <p:spPr>
          <a:xfrm flipV="1">
            <a:off x="495793" y="1167935"/>
            <a:ext cx="10736485"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字方塊 2">
            <a:extLst>
              <a:ext uri="{FF2B5EF4-FFF2-40B4-BE49-F238E27FC236}">
                <a16:creationId xmlns:a16="http://schemas.microsoft.com/office/drawing/2014/main" id="{892DD6AC-D261-4DEC-91EE-51561812919F}"/>
              </a:ext>
            </a:extLst>
          </p:cNvPr>
          <p:cNvSpPr txBox="1"/>
          <p:nvPr/>
        </p:nvSpPr>
        <p:spPr>
          <a:xfrm>
            <a:off x="401887" y="336938"/>
            <a:ext cx="9175264" cy="830997"/>
          </a:xfrm>
          <a:prstGeom prst="rect">
            <a:avLst/>
          </a:prstGeom>
          <a:noFill/>
        </p:spPr>
        <p:txBody>
          <a:bodyPr wrap="square" rtlCol="0">
            <a:spAutoFit/>
          </a:bodyPr>
          <a:lstStyle/>
          <a:p>
            <a:r>
              <a:rPr lang="en-US" altLang="zh-TW" sz="4800" dirty="0"/>
              <a:t>Example- Triplet Network</a:t>
            </a:r>
            <a:endParaRPr lang="zh-TW" altLang="en-US" sz="4800" dirty="0"/>
          </a:p>
        </p:txBody>
      </p:sp>
      <p:sp>
        <p:nvSpPr>
          <p:cNvPr id="9" name="文字方塊 8">
            <a:extLst>
              <a:ext uri="{FF2B5EF4-FFF2-40B4-BE49-F238E27FC236}">
                <a16:creationId xmlns:a16="http://schemas.microsoft.com/office/drawing/2014/main" id="{6A2576C2-19A5-4CED-A8C9-FC5E32D6B50E}"/>
              </a:ext>
            </a:extLst>
          </p:cNvPr>
          <p:cNvSpPr txBox="1"/>
          <p:nvPr/>
        </p:nvSpPr>
        <p:spPr>
          <a:xfrm>
            <a:off x="401887" y="1523703"/>
            <a:ext cx="8220075"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u"/>
            </a:pPr>
            <a:r>
              <a:rPr lang="en-US" altLang="zh-TW" dirty="0" err="1"/>
              <a:t>Datast</a:t>
            </a:r>
            <a:r>
              <a:rPr lang="en-US" altLang="zh-TW" dirty="0"/>
              <a:t>: </a:t>
            </a:r>
            <a:r>
              <a:rPr lang="en-US" altLang="zh-TW" dirty="0" err="1"/>
              <a:t>Mnist</a:t>
            </a:r>
            <a:endParaRPr lang="zh-TW" altLang="en-US" dirty="0"/>
          </a:p>
        </p:txBody>
      </p:sp>
      <p:pic>
        <p:nvPicPr>
          <p:cNvPr id="10" name="圖片 9">
            <a:extLst>
              <a:ext uri="{FF2B5EF4-FFF2-40B4-BE49-F238E27FC236}">
                <a16:creationId xmlns:a16="http://schemas.microsoft.com/office/drawing/2014/main" id="{DB8E1D88-B5DA-4C9A-8ED5-9CD7597AD3DF}"/>
              </a:ext>
            </a:extLst>
          </p:cNvPr>
          <p:cNvPicPr>
            <a:picLocks noChangeAspect="1"/>
          </p:cNvPicPr>
          <p:nvPr/>
        </p:nvPicPr>
        <p:blipFill rotWithShape="1">
          <a:blip r:embed="rId2"/>
          <a:srcRect l="300" t="-1878" r="-300" b="6651"/>
          <a:stretch/>
        </p:blipFill>
        <p:spPr>
          <a:xfrm>
            <a:off x="2265113" y="1089295"/>
            <a:ext cx="9525000" cy="5795962"/>
          </a:xfrm>
          <a:prstGeom prst="rect">
            <a:avLst/>
          </a:prstGeom>
        </p:spPr>
      </p:pic>
      <p:sp>
        <p:nvSpPr>
          <p:cNvPr id="11" name="文字方塊 10">
            <a:extLst>
              <a:ext uri="{FF2B5EF4-FFF2-40B4-BE49-F238E27FC236}">
                <a16:creationId xmlns:a16="http://schemas.microsoft.com/office/drawing/2014/main" id="{C5837D24-E9D1-458C-A9B4-7B46D3B5DB2E}"/>
              </a:ext>
            </a:extLst>
          </p:cNvPr>
          <p:cNvSpPr txBox="1"/>
          <p:nvPr/>
        </p:nvSpPr>
        <p:spPr>
          <a:xfrm>
            <a:off x="401886" y="1998932"/>
            <a:ext cx="8220075" cy="1200329"/>
          </a:xfrm>
          <a:prstGeom prst="rect">
            <a:avLst/>
          </a:prstGeom>
          <a:noFill/>
        </p:spPr>
        <p:txBody>
          <a:bodyPr wrap="square" rtlCol="0">
            <a:spAutoFit/>
          </a:bodyPr>
          <a:lstStyle/>
          <a:p>
            <a:pPr marL="285750" indent="-285750">
              <a:buClr>
                <a:schemeClr val="accent1"/>
              </a:buClr>
              <a:buFont typeface="Wingdings" panose="05000000000000000000" pitchFamily="2" charset="2"/>
              <a:buChar char="u"/>
            </a:pPr>
            <a:r>
              <a:rPr lang="zh-TW" altLang="en-US" dirty="0"/>
              <a:t>將資料分成</a:t>
            </a:r>
            <a:endParaRPr lang="en-US" altLang="zh-TW" dirty="0"/>
          </a:p>
          <a:p>
            <a:pPr>
              <a:buClr>
                <a:schemeClr val="accent1"/>
              </a:buClr>
            </a:pPr>
            <a:r>
              <a:rPr lang="zh-TW" altLang="en-US" dirty="0"/>
              <a:t>     </a:t>
            </a:r>
            <a:r>
              <a:rPr lang="en-US" altLang="zh-TW" dirty="0"/>
              <a:t>anchors</a:t>
            </a:r>
            <a:r>
              <a:rPr lang="zh-TW" altLang="en-US" dirty="0"/>
              <a:t>、</a:t>
            </a:r>
            <a:endParaRPr lang="en-US" altLang="zh-TW" dirty="0"/>
          </a:p>
          <a:p>
            <a:pPr>
              <a:buClr>
                <a:schemeClr val="accent1"/>
              </a:buClr>
            </a:pPr>
            <a:r>
              <a:rPr lang="en-US" altLang="zh-TW" dirty="0"/>
              <a:t>     positive</a:t>
            </a:r>
            <a:r>
              <a:rPr lang="zh-TW" altLang="en-US" dirty="0"/>
              <a:t>、</a:t>
            </a:r>
            <a:endParaRPr lang="en-US" altLang="zh-TW" dirty="0"/>
          </a:p>
          <a:p>
            <a:pPr>
              <a:buClr>
                <a:schemeClr val="accent1"/>
              </a:buClr>
            </a:pPr>
            <a:r>
              <a:rPr lang="en-US" altLang="zh-TW" dirty="0"/>
              <a:t>     negative</a:t>
            </a:r>
            <a:endParaRPr lang="zh-TW" altLang="en-US" dirty="0"/>
          </a:p>
        </p:txBody>
      </p:sp>
    </p:spTree>
    <p:extLst>
      <p:ext uri="{BB962C8B-B14F-4D97-AF65-F5344CB8AC3E}">
        <p14:creationId xmlns:p14="http://schemas.microsoft.com/office/powerpoint/2010/main" val="281386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06FD475-0939-4ED9-967D-FD45A2C7E873}"/>
              </a:ext>
            </a:extLst>
          </p:cNvPr>
          <p:cNvPicPr>
            <a:picLocks noChangeAspect="1"/>
          </p:cNvPicPr>
          <p:nvPr/>
        </p:nvPicPr>
        <p:blipFill>
          <a:blip r:embed="rId2"/>
          <a:stretch>
            <a:fillRect/>
          </a:stretch>
        </p:blipFill>
        <p:spPr>
          <a:xfrm>
            <a:off x="766762" y="1443037"/>
            <a:ext cx="9439275" cy="3209925"/>
          </a:xfrm>
          <a:prstGeom prst="rect">
            <a:avLst/>
          </a:prstGeom>
        </p:spPr>
      </p:pic>
    </p:spTree>
    <p:extLst>
      <p:ext uri="{BB962C8B-B14F-4D97-AF65-F5344CB8AC3E}">
        <p14:creationId xmlns:p14="http://schemas.microsoft.com/office/powerpoint/2010/main" val="2638402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804D3F6-0833-4FA9-AE35-1D83CA0389AB}"/>
              </a:ext>
            </a:extLst>
          </p:cNvPr>
          <p:cNvPicPr>
            <a:picLocks noChangeAspect="1"/>
          </p:cNvPicPr>
          <p:nvPr/>
        </p:nvPicPr>
        <p:blipFill>
          <a:blip r:embed="rId2"/>
          <a:stretch>
            <a:fillRect/>
          </a:stretch>
        </p:blipFill>
        <p:spPr>
          <a:xfrm>
            <a:off x="1100137" y="881062"/>
            <a:ext cx="9344025" cy="5095875"/>
          </a:xfrm>
          <a:prstGeom prst="rect">
            <a:avLst/>
          </a:prstGeom>
        </p:spPr>
      </p:pic>
    </p:spTree>
    <p:extLst>
      <p:ext uri="{BB962C8B-B14F-4D97-AF65-F5344CB8AC3E}">
        <p14:creationId xmlns:p14="http://schemas.microsoft.com/office/powerpoint/2010/main" val="71577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C5B44302-E818-4F4A-9977-F23DC1F26539}"/>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文字方塊 8">
            <a:extLst>
              <a:ext uri="{FF2B5EF4-FFF2-40B4-BE49-F238E27FC236}">
                <a16:creationId xmlns:a16="http://schemas.microsoft.com/office/drawing/2014/main" id="{47A12933-B6CD-4E5F-9E84-B4BF485CAB7C}"/>
              </a:ext>
            </a:extLst>
          </p:cNvPr>
          <p:cNvSpPr txBox="1"/>
          <p:nvPr/>
        </p:nvSpPr>
        <p:spPr>
          <a:xfrm>
            <a:off x="976923" y="570523"/>
            <a:ext cx="4822092" cy="830997"/>
          </a:xfrm>
          <a:prstGeom prst="rect">
            <a:avLst/>
          </a:prstGeom>
          <a:noFill/>
        </p:spPr>
        <p:txBody>
          <a:bodyPr wrap="square" rtlCol="0">
            <a:spAutoFit/>
          </a:bodyPr>
          <a:lstStyle/>
          <a:p>
            <a:r>
              <a:rPr lang="en-US" altLang="zh-TW" sz="4800" dirty="0"/>
              <a:t>Introduction</a:t>
            </a:r>
            <a:endParaRPr lang="zh-TW" altLang="en-US" sz="4800" dirty="0"/>
          </a:p>
        </p:txBody>
      </p:sp>
      <p:sp>
        <p:nvSpPr>
          <p:cNvPr id="5" name="文字方塊 4">
            <a:extLst>
              <a:ext uri="{FF2B5EF4-FFF2-40B4-BE49-F238E27FC236}">
                <a16:creationId xmlns:a16="http://schemas.microsoft.com/office/drawing/2014/main" id="{9B6333CB-4DB8-4988-A8B5-5A8968444287}"/>
              </a:ext>
            </a:extLst>
          </p:cNvPr>
          <p:cNvSpPr txBox="1"/>
          <p:nvPr/>
        </p:nvSpPr>
        <p:spPr>
          <a:xfrm>
            <a:off x="1352061" y="1727200"/>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Metric learning aims to measure the similarity among samples while using an optimal distance metric for learning tasks.</a:t>
            </a:r>
            <a:endParaRPr lang="zh-TW" altLang="en-US" dirty="0"/>
          </a:p>
        </p:txBody>
      </p:sp>
      <p:sp>
        <p:nvSpPr>
          <p:cNvPr id="2" name="五邊形 1">
            <a:extLst>
              <a:ext uri="{FF2B5EF4-FFF2-40B4-BE49-F238E27FC236}">
                <a16:creationId xmlns:a16="http://schemas.microsoft.com/office/drawing/2014/main" id="{D1DEFFFD-AA24-47E7-B640-98727C76C804}"/>
              </a:ext>
            </a:extLst>
          </p:cNvPr>
          <p:cNvSpPr/>
          <p:nvPr/>
        </p:nvSpPr>
        <p:spPr>
          <a:xfrm>
            <a:off x="2550254" y="3893045"/>
            <a:ext cx="1325460" cy="118284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五邊形 6">
            <a:extLst>
              <a:ext uri="{FF2B5EF4-FFF2-40B4-BE49-F238E27FC236}">
                <a16:creationId xmlns:a16="http://schemas.microsoft.com/office/drawing/2014/main" id="{3625401D-B8F2-474D-AA5C-50856AA40267}"/>
              </a:ext>
            </a:extLst>
          </p:cNvPr>
          <p:cNvSpPr/>
          <p:nvPr/>
        </p:nvSpPr>
        <p:spPr>
          <a:xfrm>
            <a:off x="6754537" y="3893046"/>
            <a:ext cx="1325460" cy="118284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8213FA57-CE9C-440C-B642-7F6D2EAA6D30}"/>
              </a:ext>
            </a:extLst>
          </p:cNvPr>
          <p:cNvCxnSpPr/>
          <p:nvPr/>
        </p:nvCxnSpPr>
        <p:spPr>
          <a:xfrm>
            <a:off x="4454554" y="4462943"/>
            <a:ext cx="1641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DEA87CA4-E5DB-4E3E-B362-7A9537FA6F75}"/>
              </a:ext>
            </a:extLst>
          </p:cNvPr>
          <p:cNvSpPr txBox="1"/>
          <p:nvPr/>
        </p:nvSpPr>
        <p:spPr>
          <a:xfrm>
            <a:off x="4877947" y="4001549"/>
            <a:ext cx="1490444" cy="369332"/>
          </a:xfrm>
          <a:prstGeom prst="rect">
            <a:avLst/>
          </a:prstGeom>
          <a:noFill/>
        </p:spPr>
        <p:txBody>
          <a:bodyPr wrap="square" rtlCol="0">
            <a:spAutoFit/>
          </a:bodyPr>
          <a:lstStyle/>
          <a:p>
            <a:r>
              <a:rPr lang="zh-TW" altLang="en-US" dirty="0"/>
              <a:t>相似</a:t>
            </a:r>
            <a:r>
              <a:rPr lang="en-US" altLang="zh-TW" dirty="0"/>
              <a:t>?</a:t>
            </a:r>
            <a:endParaRPr lang="zh-TW" altLang="en-US" dirty="0"/>
          </a:p>
        </p:txBody>
      </p:sp>
    </p:spTree>
    <p:extLst>
      <p:ext uri="{BB962C8B-B14F-4D97-AF65-F5344CB8AC3E}">
        <p14:creationId xmlns:p14="http://schemas.microsoft.com/office/powerpoint/2010/main" val="581742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E60B08C-7135-4B52-B03D-FAEE0A1333D1}"/>
              </a:ext>
            </a:extLst>
          </p:cNvPr>
          <p:cNvPicPr>
            <a:picLocks noChangeAspect="1"/>
          </p:cNvPicPr>
          <p:nvPr/>
        </p:nvPicPr>
        <p:blipFill rotWithShape="1">
          <a:blip r:embed="rId2"/>
          <a:srcRect b="41810"/>
          <a:stretch/>
        </p:blipFill>
        <p:spPr>
          <a:xfrm>
            <a:off x="661987" y="1143000"/>
            <a:ext cx="9363075" cy="1285875"/>
          </a:xfrm>
          <a:prstGeom prst="rect">
            <a:avLst/>
          </a:prstGeom>
        </p:spPr>
      </p:pic>
      <p:sp>
        <p:nvSpPr>
          <p:cNvPr id="3" name="文字方塊 2">
            <a:extLst>
              <a:ext uri="{FF2B5EF4-FFF2-40B4-BE49-F238E27FC236}">
                <a16:creationId xmlns:a16="http://schemas.microsoft.com/office/drawing/2014/main" id="{36DB08F7-9A2B-42D2-A174-1DA2626BCB69}"/>
              </a:ext>
            </a:extLst>
          </p:cNvPr>
          <p:cNvSpPr txBox="1"/>
          <p:nvPr/>
        </p:nvSpPr>
        <p:spPr>
          <a:xfrm>
            <a:off x="619125" y="2794516"/>
            <a:ext cx="6962775" cy="369332"/>
          </a:xfrm>
          <a:prstGeom prst="rect">
            <a:avLst/>
          </a:prstGeom>
          <a:noFill/>
        </p:spPr>
        <p:txBody>
          <a:bodyPr wrap="square" rtlCol="0">
            <a:spAutoFit/>
          </a:bodyPr>
          <a:lstStyle/>
          <a:p>
            <a:r>
              <a:rPr lang="zh-TW" altLang="en-US" dirty="0"/>
              <a:t>執行</a:t>
            </a:r>
          </a:p>
        </p:txBody>
      </p:sp>
      <p:pic>
        <p:nvPicPr>
          <p:cNvPr id="4" name="圖片 3">
            <a:extLst>
              <a:ext uri="{FF2B5EF4-FFF2-40B4-BE49-F238E27FC236}">
                <a16:creationId xmlns:a16="http://schemas.microsoft.com/office/drawing/2014/main" id="{5E5B88CD-01D3-40A6-8758-5B4E880FE21C}"/>
              </a:ext>
            </a:extLst>
          </p:cNvPr>
          <p:cNvPicPr>
            <a:picLocks noChangeAspect="1"/>
          </p:cNvPicPr>
          <p:nvPr/>
        </p:nvPicPr>
        <p:blipFill rotWithShape="1">
          <a:blip r:embed="rId3"/>
          <a:srcRect b="52062"/>
          <a:stretch/>
        </p:blipFill>
        <p:spPr>
          <a:xfrm>
            <a:off x="985837" y="3429000"/>
            <a:ext cx="9191625" cy="2607231"/>
          </a:xfrm>
          <a:prstGeom prst="rect">
            <a:avLst/>
          </a:prstGeom>
        </p:spPr>
      </p:pic>
      <p:sp>
        <p:nvSpPr>
          <p:cNvPr id="5" name="文字方塊 4">
            <a:extLst>
              <a:ext uri="{FF2B5EF4-FFF2-40B4-BE49-F238E27FC236}">
                <a16:creationId xmlns:a16="http://schemas.microsoft.com/office/drawing/2014/main" id="{34AEDDC7-90D5-4976-89EA-25B0A63EF91F}"/>
              </a:ext>
            </a:extLst>
          </p:cNvPr>
          <p:cNvSpPr txBox="1"/>
          <p:nvPr/>
        </p:nvSpPr>
        <p:spPr>
          <a:xfrm>
            <a:off x="619125" y="786884"/>
            <a:ext cx="6962775" cy="369332"/>
          </a:xfrm>
          <a:prstGeom prst="rect">
            <a:avLst/>
          </a:prstGeom>
          <a:noFill/>
        </p:spPr>
        <p:txBody>
          <a:bodyPr wrap="square" rtlCol="0">
            <a:spAutoFit/>
          </a:bodyPr>
          <a:lstStyle/>
          <a:p>
            <a:r>
              <a:rPr lang="en-US" altLang="zh-TW" dirty="0"/>
              <a:t>Loss function &amp; margin</a:t>
            </a:r>
            <a:endParaRPr lang="zh-TW" altLang="en-US" dirty="0"/>
          </a:p>
        </p:txBody>
      </p:sp>
    </p:spTree>
    <p:extLst>
      <p:ext uri="{BB962C8B-B14F-4D97-AF65-F5344CB8AC3E}">
        <p14:creationId xmlns:p14="http://schemas.microsoft.com/office/powerpoint/2010/main" val="3905328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B495288-4298-42FD-AEAB-04E59F538740}"/>
              </a:ext>
            </a:extLst>
          </p:cNvPr>
          <p:cNvPicPr>
            <a:picLocks noChangeAspect="1"/>
          </p:cNvPicPr>
          <p:nvPr/>
        </p:nvPicPr>
        <p:blipFill>
          <a:blip r:embed="rId2"/>
          <a:stretch>
            <a:fillRect/>
          </a:stretch>
        </p:blipFill>
        <p:spPr>
          <a:xfrm>
            <a:off x="118424" y="169240"/>
            <a:ext cx="7505700" cy="4200525"/>
          </a:xfrm>
          <a:prstGeom prst="rect">
            <a:avLst/>
          </a:prstGeom>
        </p:spPr>
      </p:pic>
      <p:pic>
        <p:nvPicPr>
          <p:cNvPr id="4" name="圖片 3">
            <a:extLst>
              <a:ext uri="{FF2B5EF4-FFF2-40B4-BE49-F238E27FC236}">
                <a16:creationId xmlns:a16="http://schemas.microsoft.com/office/drawing/2014/main" id="{2C0F5AFB-BA1C-40FF-8F47-DB4EAE85E28E}"/>
              </a:ext>
            </a:extLst>
          </p:cNvPr>
          <p:cNvPicPr>
            <a:picLocks noChangeAspect="1"/>
          </p:cNvPicPr>
          <p:nvPr/>
        </p:nvPicPr>
        <p:blipFill>
          <a:blip r:embed="rId3"/>
          <a:stretch>
            <a:fillRect/>
          </a:stretch>
        </p:blipFill>
        <p:spPr>
          <a:xfrm>
            <a:off x="7916354" y="169240"/>
            <a:ext cx="4048125" cy="1390650"/>
          </a:xfrm>
          <a:prstGeom prst="rect">
            <a:avLst/>
          </a:prstGeom>
        </p:spPr>
      </p:pic>
      <p:sp>
        <p:nvSpPr>
          <p:cNvPr id="5" name="文字方塊 4">
            <a:extLst>
              <a:ext uri="{FF2B5EF4-FFF2-40B4-BE49-F238E27FC236}">
                <a16:creationId xmlns:a16="http://schemas.microsoft.com/office/drawing/2014/main" id="{4AC8BDB9-919A-484B-8B9B-761EAAF7C536}"/>
              </a:ext>
            </a:extLst>
          </p:cNvPr>
          <p:cNvSpPr txBox="1"/>
          <p:nvPr/>
        </p:nvSpPr>
        <p:spPr>
          <a:xfrm>
            <a:off x="9257121" y="1390650"/>
            <a:ext cx="1395167" cy="369332"/>
          </a:xfrm>
          <a:prstGeom prst="rect">
            <a:avLst/>
          </a:prstGeom>
          <a:noFill/>
        </p:spPr>
        <p:txBody>
          <a:bodyPr wrap="square" rtlCol="0">
            <a:spAutoFit/>
          </a:bodyPr>
          <a:lstStyle/>
          <a:p>
            <a:r>
              <a:rPr lang="en-US" altLang="zh-TW"/>
              <a:t>0.02941642</a:t>
            </a:r>
            <a:endParaRPr lang="zh-TW" altLang="en-US" dirty="0"/>
          </a:p>
        </p:txBody>
      </p:sp>
      <p:sp>
        <p:nvSpPr>
          <p:cNvPr id="7" name="文字方塊 6">
            <a:extLst>
              <a:ext uri="{FF2B5EF4-FFF2-40B4-BE49-F238E27FC236}">
                <a16:creationId xmlns:a16="http://schemas.microsoft.com/office/drawing/2014/main" id="{000F31E0-51DF-408B-9749-AB317A4C1A8C}"/>
              </a:ext>
            </a:extLst>
          </p:cNvPr>
          <p:cNvSpPr txBox="1"/>
          <p:nvPr/>
        </p:nvSpPr>
        <p:spPr>
          <a:xfrm>
            <a:off x="10652288" y="1390378"/>
            <a:ext cx="1715678" cy="369332"/>
          </a:xfrm>
          <a:prstGeom prst="rect">
            <a:avLst/>
          </a:prstGeom>
          <a:noFill/>
        </p:spPr>
        <p:txBody>
          <a:bodyPr wrap="square" rtlCol="0">
            <a:spAutoFit/>
          </a:bodyPr>
          <a:lstStyle/>
          <a:p>
            <a:r>
              <a:rPr lang="en-US" altLang="zh-TW" dirty="0"/>
              <a:t>0.80201435</a:t>
            </a:r>
            <a:endParaRPr lang="zh-TW" altLang="en-US" dirty="0"/>
          </a:p>
        </p:txBody>
      </p:sp>
      <p:pic>
        <p:nvPicPr>
          <p:cNvPr id="8" name="圖片 7">
            <a:extLst>
              <a:ext uri="{FF2B5EF4-FFF2-40B4-BE49-F238E27FC236}">
                <a16:creationId xmlns:a16="http://schemas.microsoft.com/office/drawing/2014/main" id="{D375AD90-5BEF-4A1D-A422-7E20AC3D32BD}"/>
              </a:ext>
            </a:extLst>
          </p:cNvPr>
          <p:cNvPicPr>
            <a:picLocks noChangeAspect="1"/>
          </p:cNvPicPr>
          <p:nvPr/>
        </p:nvPicPr>
        <p:blipFill>
          <a:blip r:embed="rId4"/>
          <a:stretch>
            <a:fillRect/>
          </a:stretch>
        </p:blipFill>
        <p:spPr>
          <a:xfrm>
            <a:off x="7916354" y="1864213"/>
            <a:ext cx="4076700" cy="1285875"/>
          </a:xfrm>
          <a:prstGeom prst="rect">
            <a:avLst/>
          </a:prstGeom>
        </p:spPr>
      </p:pic>
      <p:sp>
        <p:nvSpPr>
          <p:cNvPr id="10" name="文字方塊 9">
            <a:extLst>
              <a:ext uri="{FF2B5EF4-FFF2-40B4-BE49-F238E27FC236}">
                <a16:creationId xmlns:a16="http://schemas.microsoft.com/office/drawing/2014/main" id="{56FBED1D-A02A-443B-A6A7-366652B2C2D7}"/>
              </a:ext>
            </a:extLst>
          </p:cNvPr>
          <p:cNvSpPr txBox="1"/>
          <p:nvPr/>
        </p:nvSpPr>
        <p:spPr>
          <a:xfrm>
            <a:off x="9407950" y="3142920"/>
            <a:ext cx="1338606" cy="369332"/>
          </a:xfrm>
          <a:prstGeom prst="rect">
            <a:avLst/>
          </a:prstGeom>
          <a:noFill/>
        </p:spPr>
        <p:txBody>
          <a:bodyPr wrap="square" rtlCol="0">
            <a:spAutoFit/>
          </a:bodyPr>
          <a:lstStyle/>
          <a:p>
            <a:r>
              <a:rPr lang="en-US" altLang="zh-TW" dirty="0"/>
              <a:t>0.15659472</a:t>
            </a:r>
            <a:endParaRPr lang="zh-TW" altLang="en-US" dirty="0"/>
          </a:p>
        </p:txBody>
      </p:sp>
      <p:sp>
        <p:nvSpPr>
          <p:cNvPr id="11" name="文字方塊 10">
            <a:extLst>
              <a:ext uri="{FF2B5EF4-FFF2-40B4-BE49-F238E27FC236}">
                <a16:creationId xmlns:a16="http://schemas.microsoft.com/office/drawing/2014/main" id="{DE09E9C6-AD66-4F4D-894E-70177CD4E420}"/>
              </a:ext>
            </a:extLst>
          </p:cNvPr>
          <p:cNvSpPr txBox="1"/>
          <p:nvPr/>
        </p:nvSpPr>
        <p:spPr>
          <a:xfrm>
            <a:off x="10699421" y="3113796"/>
            <a:ext cx="1480009" cy="369332"/>
          </a:xfrm>
          <a:prstGeom prst="rect">
            <a:avLst/>
          </a:prstGeom>
          <a:noFill/>
        </p:spPr>
        <p:txBody>
          <a:bodyPr wrap="square" rtlCol="0">
            <a:spAutoFit/>
          </a:bodyPr>
          <a:lstStyle/>
          <a:p>
            <a:r>
              <a:rPr lang="en-US" altLang="zh-TW" dirty="0"/>
              <a:t>0.39720362</a:t>
            </a:r>
            <a:endParaRPr lang="zh-TW" altLang="en-US" dirty="0"/>
          </a:p>
        </p:txBody>
      </p:sp>
      <p:pic>
        <p:nvPicPr>
          <p:cNvPr id="12" name="圖片 11">
            <a:extLst>
              <a:ext uri="{FF2B5EF4-FFF2-40B4-BE49-F238E27FC236}">
                <a16:creationId xmlns:a16="http://schemas.microsoft.com/office/drawing/2014/main" id="{2E4E145E-C5BE-49C4-94E7-A02858314F7A}"/>
              </a:ext>
            </a:extLst>
          </p:cNvPr>
          <p:cNvPicPr>
            <a:picLocks noChangeAspect="1"/>
          </p:cNvPicPr>
          <p:nvPr/>
        </p:nvPicPr>
        <p:blipFill>
          <a:blip r:embed="rId5"/>
          <a:stretch>
            <a:fillRect/>
          </a:stretch>
        </p:blipFill>
        <p:spPr>
          <a:xfrm>
            <a:off x="862847" y="4648101"/>
            <a:ext cx="3905250" cy="1238250"/>
          </a:xfrm>
          <a:prstGeom prst="rect">
            <a:avLst/>
          </a:prstGeom>
        </p:spPr>
      </p:pic>
      <p:sp>
        <p:nvSpPr>
          <p:cNvPr id="13" name="文字方塊 12">
            <a:extLst>
              <a:ext uri="{FF2B5EF4-FFF2-40B4-BE49-F238E27FC236}">
                <a16:creationId xmlns:a16="http://schemas.microsoft.com/office/drawing/2014/main" id="{6418817D-5354-4390-933F-D269109FE339}"/>
              </a:ext>
            </a:extLst>
          </p:cNvPr>
          <p:cNvSpPr txBox="1"/>
          <p:nvPr/>
        </p:nvSpPr>
        <p:spPr>
          <a:xfrm>
            <a:off x="2047187" y="5795355"/>
            <a:ext cx="1536569" cy="369332"/>
          </a:xfrm>
          <a:prstGeom prst="rect">
            <a:avLst/>
          </a:prstGeom>
          <a:noFill/>
        </p:spPr>
        <p:txBody>
          <a:bodyPr wrap="square" rtlCol="0">
            <a:spAutoFit/>
          </a:bodyPr>
          <a:lstStyle/>
          <a:p>
            <a:r>
              <a:rPr lang="en-US" altLang="zh-TW" dirty="0"/>
              <a:t>0.18541086</a:t>
            </a:r>
            <a:endParaRPr lang="zh-TW" altLang="en-US" dirty="0"/>
          </a:p>
        </p:txBody>
      </p:sp>
      <p:sp>
        <p:nvSpPr>
          <p:cNvPr id="14" name="文字方塊 13">
            <a:extLst>
              <a:ext uri="{FF2B5EF4-FFF2-40B4-BE49-F238E27FC236}">
                <a16:creationId xmlns:a16="http://schemas.microsoft.com/office/drawing/2014/main" id="{EDF173AF-8E16-4915-A897-952E4B128FBB}"/>
              </a:ext>
            </a:extLst>
          </p:cNvPr>
          <p:cNvSpPr txBox="1"/>
          <p:nvPr/>
        </p:nvSpPr>
        <p:spPr>
          <a:xfrm>
            <a:off x="3450210" y="5840853"/>
            <a:ext cx="1649690" cy="369332"/>
          </a:xfrm>
          <a:prstGeom prst="rect">
            <a:avLst/>
          </a:prstGeom>
          <a:noFill/>
        </p:spPr>
        <p:txBody>
          <a:bodyPr wrap="square" rtlCol="0">
            <a:spAutoFit/>
          </a:bodyPr>
          <a:lstStyle/>
          <a:p>
            <a:r>
              <a:rPr lang="en-US" altLang="zh-TW" dirty="0"/>
              <a:t>0.09696817</a:t>
            </a:r>
            <a:endParaRPr lang="zh-TW" altLang="en-US" dirty="0"/>
          </a:p>
        </p:txBody>
      </p:sp>
      <p:pic>
        <p:nvPicPr>
          <p:cNvPr id="16" name="圖片 15">
            <a:extLst>
              <a:ext uri="{FF2B5EF4-FFF2-40B4-BE49-F238E27FC236}">
                <a16:creationId xmlns:a16="http://schemas.microsoft.com/office/drawing/2014/main" id="{ACAC6467-9D40-48F8-AEF8-5DBDCCF14F66}"/>
              </a:ext>
            </a:extLst>
          </p:cNvPr>
          <p:cNvPicPr>
            <a:picLocks noChangeAspect="1"/>
          </p:cNvPicPr>
          <p:nvPr/>
        </p:nvPicPr>
        <p:blipFill>
          <a:blip r:embed="rId6"/>
          <a:stretch>
            <a:fillRect/>
          </a:stretch>
        </p:blipFill>
        <p:spPr>
          <a:xfrm>
            <a:off x="7923277" y="3660152"/>
            <a:ext cx="3933825" cy="1419225"/>
          </a:xfrm>
          <a:prstGeom prst="rect">
            <a:avLst/>
          </a:prstGeom>
        </p:spPr>
      </p:pic>
      <p:sp>
        <p:nvSpPr>
          <p:cNvPr id="17" name="文字方塊 16">
            <a:extLst>
              <a:ext uri="{FF2B5EF4-FFF2-40B4-BE49-F238E27FC236}">
                <a16:creationId xmlns:a16="http://schemas.microsoft.com/office/drawing/2014/main" id="{0A575197-07FF-4A80-BB77-2BF4B184BB36}"/>
              </a:ext>
            </a:extLst>
          </p:cNvPr>
          <p:cNvSpPr txBox="1"/>
          <p:nvPr/>
        </p:nvSpPr>
        <p:spPr>
          <a:xfrm>
            <a:off x="9407950" y="5071735"/>
            <a:ext cx="1847653" cy="369332"/>
          </a:xfrm>
          <a:prstGeom prst="rect">
            <a:avLst/>
          </a:prstGeom>
          <a:noFill/>
        </p:spPr>
        <p:txBody>
          <a:bodyPr wrap="square" rtlCol="0">
            <a:spAutoFit/>
          </a:bodyPr>
          <a:lstStyle/>
          <a:p>
            <a:r>
              <a:rPr lang="en-US" altLang="zh-TW" dirty="0"/>
              <a:t>0.02362314</a:t>
            </a:r>
            <a:endParaRPr lang="zh-TW" altLang="en-US" dirty="0"/>
          </a:p>
        </p:txBody>
      </p:sp>
      <p:sp>
        <p:nvSpPr>
          <p:cNvPr id="18" name="矩形 17">
            <a:extLst>
              <a:ext uri="{FF2B5EF4-FFF2-40B4-BE49-F238E27FC236}">
                <a16:creationId xmlns:a16="http://schemas.microsoft.com/office/drawing/2014/main" id="{ECC5EC8B-8DED-48EB-85D9-B14F7882C13C}"/>
              </a:ext>
            </a:extLst>
          </p:cNvPr>
          <p:cNvSpPr/>
          <p:nvPr/>
        </p:nvSpPr>
        <p:spPr>
          <a:xfrm>
            <a:off x="10746556" y="5042611"/>
            <a:ext cx="1295547" cy="369332"/>
          </a:xfrm>
          <a:prstGeom prst="rect">
            <a:avLst/>
          </a:prstGeom>
        </p:spPr>
        <p:txBody>
          <a:bodyPr wrap="none">
            <a:spAutoFit/>
          </a:bodyPr>
          <a:lstStyle/>
          <a:p>
            <a:r>
              <a:rPr lang="zh-TW" altLang="en-US" dirty="0"/>
              <a:t>0.24268748</a:t>
            </a:r>
          </a:p>
        </p:txBody>
      </p:sp>
    </p:spTree>
    <p:extLst>
      <p:ext uri="{BB962C8B-B14F-4D97-AF65-F5344CB8AC3E}">
        <p14:creationId xmlns:p14="http://schemas.microsoft.com/office/powerpoint/2010/main" val="41057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3" y="1401520"/>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570523"/>
            <a:ext cx="8435525" cy="830997"/>
          </a:xfrm>
          <a:prstGeom prst="rect">
            <a:avLst/>
          </a:prstGeom>
          <a:noFill/>
        </p:spPr>
        <p:txBody>
          <a:bodyPr wrap="square" rtlCol="0">
            <a:spAutoFit/>
          </a:bodyPr>
          <a:lstStyle/>
          <a:p>
            <a:r>
              <a:rPr lang="en-US" altLang="zh-TW" sz="4800" dirty="0"/>
              <a:t>Reference</a:t>
            </a:r>
            <a:endParaRPr lang="zh-TW" altLang="en-US" sz="4800" dirty="0"/>
          </a:p>
        </p:txBody>
      </p:sp>
      <p:sp>
        <p:nvSpPr>
          <p:cNvPr id="8" name="文字方塊 7">
            <a:extLst>
              <a:ext uri="{FF2B5EF4-FFF2-40B4-BE49-F238E27FC236}">
                <a16:creationId xmlns:a16="http://schemas.microsoft.com/office/drawing/2014/main" id="{F0A829CC-7827-41C1-9143-EF0B696FDF32}"/>
              </a:ext>
            </a:extLst>
          </p:cNvPr>
          <p:cNvSpPr txBox="1"/>
          <p:nvPr/>
        </p:nvSpPr>
        <p:spPr>
          <a:xfrm>
            <a:off x="976922" y="1823517"/>
            <a:ext cx="8855234" cy="1200329"/>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 </a:t>
            </a:r>
            <a:r>
              <a:rPr lang="en-US" altLang="zh-TW" dirty="0">
                <a:hlinkClick r:id="rId3"/>
              </a:rPr>
              <a:t>https://zh.wikipedia.org/wiki/%E6%B5%B7%E9%B8%9A</a:t>
            </a:r>
            <a:endParaRPr lang="en-US" altLang="zh-TW" dirty="0"/>
          </a:p>
          <a:p>
            <a:pPr marL="285750" indent="-285750">
              <a:buClr>
                <a:schemeClr val="accent4"/>
              </a:buClr>
              <a:buFont typeface="Wingdings" panose="05000000000000000000" pitchFamily="2" charset="2"/>
              <a:buChar char="l"/>
            </a:pPr>
            <a:r>
              <a:rPr lang="en-US" altLang="zh-TW" dirty="0"/>
              <a:t>https://openaccess.thecvf.com/content_cvpr_2016/supplemental/Song_Deep_Metric_Learning_2016_CVPR_supplemental.pdf </a:t>
            </a:r>
          </a:p>
          <a:p>
            <a:pPr marL="285750" indent="-285750">
              <a:buClr>
                <a:schemeClr val="accent4"/>
              </a:buClr>
              <a:buFont typeface="Wingdings" panose="05000000000000000000" pitchFamily="2" charset="2"/>
              <a:buChar char="l"/>
            </a:pPr>
            <a:r>
              <a:rPr lang="en-US" altLang="zh-TW" dirty="0"/>
              <a:t>https://github.com/aspamers/siamese</a:t>
            </a:r>
            <a:endParaRPr lang="zh-TW" altLang="en-US" dirty="0"/>
          </a:p>
        </p:txBody>
      </p:sp>
      <p:sp>
        <p:nvSpPr>
          <p:cNvPr id="10" name="文字方塊 9">
            <a:extLst>
              <a:ext uri="{FF2B5EF4-FFF2-40B4-BE49-F238E27FC236}">
                <a16:creationId xmlns:a16="http://schemas.microsoft.com/office/drawing/2014/main" id="{CB771655-83C9-4501-AEF2-90CF151A22BC}"/>
              </a:ext>
            </a:extLst>
          </p:cNvPr>
          <p:cNvSpPr txBox="1"/>
          <p:nvPr/>
        </p:nvSpPr>
        <p:spPr>
          <a:xfrm>
            <a:off x="976921" y="3030973"/>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Siamese Network &amp; Triplet network</a:t>
            </a:r>
            <a:endParaRPr lang="zh-TW" altLang="en-US" dirty="0"/>
          </a:p>
        </p:txBody>
      </p:sp>
      <p:sp>
        <p:nvSpPr>
          <p:cNvPr id="2" name="文字方塊 1">
            <a:extLst>
              <a:ext uri="{FF2B5EF4-FFF2-40B4-BE49-F238E27FC236}">
                <a16:creationId xmlns:a16="http://schemas.microsoft.com/office/drawing/2014/main" id="{984A146C-6D3E-4EB8-B493-D8B61211B499}"/>
              </a:ext>
            </a:extLst>
          </p:cNvPr>
          <p:cNvSpPr txBox="1"/>
          <p:nvPr/>
        </p:nvSpPr>
        <p:spPr>
          <a:xfrm>
            <a:off x="1467363" y="3334482"/>
            <a:ext cx="10972802" cy="2585323"/>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hlinkClick r:id="rId4"/>
              </a:rPr>
              <a:t>https://zhuanlan.zhihu.com/p/55254100</a:t>
            </a:r>
            <a:endParaRPr lang="en-US" altLang="zh-TW" dirty="0"/>
          </a:p>
          <a:p>
            <a:pPr marL="285750" indent="-285750">
              <a:buClr>
                <a:schemeClr val="accent1"/>
              </a:buClr>
              <a:buFont typeface="Wingdings" panose="05000000000000000000" pitchFamily="2" charset="2"/>
              <a:buChar char="Ø"/>
            </a:pPr>
            <a:r>
              <a:rPr lang="en-US" altLang="zh-TW" dirty="0">
                <a:hlinkClick r:id="rId5"/>
              </a:rPr>
              <a:t>https://peaceful0907.medium.com/few-shot-learning-siamese-network-73bc0a98c6fa</a:t>
            </a:r>
            <a:endParaRPr lang="en-US" altLang="zh-TW" dirty="0"/>
          </a:p>
          <a:p>
            <a:pPr marL="285750" indent="-285750">
              <a:buClr>
                <a:schemeClr val="accent1"/>
              </a:buClr>
              <a:buFont typeface="Wingdings" panose="05000000000000000000" pitchFamily="2" charset="2"/>
              <a:buChar char="Ø"/>
            </a:pPr>
            <a:r>
              <a:rPr lang="en-US" altLang="zh-TW" dirty="0">
                <a:hlinkClick r:id="rId6"/>
              </a:rPr>
              <a:t>https://towardsdatascience.com/the-why-and-the-how-of-deep-metric-learning-e70e16e199c0</a:t>
            </a:r>
            <a:endParaRPr lang="en-US" altLang="zh-TW" dirty="0"/>
          </a:p>
          <a:p>
            <a:pPr marL="285750" indent="-285750">
              <a:buClr>
                <a:schemeClr val="accent1"/>
              </a:buClr>
              <a:buFont typeface="Wingdings" panose="05000000000000000000" pitchFamily="2" charset="2"/>
              <a:buChar char="Ø"/>
            </a:pPr>
            <a:r>
              <a:rPr lang="en-US" altLang="zh-TW" dirty="0">
                <a:hlinkClick r:id="rId7"/>
              </a:rPr>
              <a:t>https://blog.csdn.net/autocyz/article/details/53149760</a:t>
            </a:r>
            <a:endParaRPr lang="en-US" altLang="zh-TW" dirty="0"/>
          </a:p>
          <a:p>
            <a:pPr marL="285750" indent="-285750">
              <a:buClr>
                <a:schemeClr val="accent1"/>
              </a:buClr>
              <a:buFont typeface="Wingdings" panose="05000000000000000000" pitchFamily="2" charset="2"/>
              <a:buChar char="Ø"/>
            </a:pPr>
            <a:r>
              <a:rPr lang="en-US" altLang="zh-TW" dirty="0">
                <a:hlinkClick r:id="rId8"/>
              </a:rPr>
              <a:t>https://iter01.com/581069.html</a:t>
            </a:r>
            <a:endParaRPr lang="en-US" altLang="zh-TW" dirty="0"/>
          </a:p>
          <a:p>
            <a:pPr marL="285750" indent="-285750">
              <a:buClr>
                <a:schemeClr val="accent1"/>
              </a:buClr>
              <a:buFont typeface="Wingdings" panose="05000000000000000000" pitchFamily="2" charset="2"/>
              <a:buChar char="Ø"/>
            </a:pPr>
            <a:r>
              <a:rPr lang="en-US" altLang="zh-TW" dirty="0">
                <a:hlinkClick r:id="rId9"/>
              </a:rPr>
              <a:t>https://gombru.github.io/2019/04/03/ranking_loss/</a:t>
            </a:r>
            <a:endParaRPr lang="en-US" altLang="zh-TW" dirty="0"/>
          </a:p>
          <a:p>
            <a:pPr marL="285750" indent="-285750">
              <a:buClr>
                <a:schemeClr val="accent1"/>
              </a:buClr>
              <a:buFont typeface="Wingdings" panose="05000000000000000000" pitchFamily="2" charset="2"/>
              <a:buChar char="Ø"/>
            </a:pPr>
            <a:r>
              <a:rPr lang="en-US" altLang="zh-TW" dirty="0">
                <a:hlinkClick r:id="rId10"/>
              </a:rPr>
              <a:t>https://towardsdatascience.com/a-friendly-introduction-to-siamese-networks-85ab17522942</a:t>
            </a:r>
            <a:endParaRPr lang="en-US" altLang="zh-TW" dirty="0"/>
          </a:p>
          <a:p>
            <a:pPr marL="285750" indent="-285750">
              <a:buClr>
                <a:schemeClr val="accent1"/>
              </a:buClr>
              <a:buFont typeface="Wingdings" panose="05000000000000000000" pitchFamily="2" charset="2"/>
              <a:buChar char="Ø"/>
            </a:pPr>
            <a:r>
              <a:rPr lang="en-US" altLang="zh-TW" dirty="0"/>
              <a:t>https://medium.com/slyce-engineering/digging-deeper-into-metric-learning-loss-functions-29d89edfe200</a:t>
            </a:r>
          </a:p>
          <a:p>
            <a:pPr marL="285750" indent="-285750">
              <a:buClr>
                <a:schemeClr val="accent1"/>
              </a:buClr>
              <a:buFont typeface="Wingdings" panose="05000000000000000000" pitchFamily="2" charset="2"/>
              <a:buChar char="Ø"/>
            </a:pPr>
            <a:r>
              <a:rPr lang="en-US" altLang="zh-TW" dirty="0"/>
              <a:t>http://violin-tao.blogspot.com/2017/07/ml-convolutional-neural-network-cnn.html</a:t>
            </a:r>
            <a:endParaRPr lang="zh-TW" altLang="en-US" dirty="0"/>
          </a:p>
        </p:txBody>
      </p:sp>
    </p:spTree>
    <p:extLst>
      <p:ext uri="{BB962C8B-B14F-4D97-AF65-F5344CB8AC3E}">
        <p14:creationId xmlns:p14="http://schemas.microsoft.com/office/powerpoint/2010/main" val="965851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C0031D0-FC42-4BEA-A240-AF44435FBACB}"/>
              </a:ext>
            </a:extLst>
          </p:cNvPr>
          <p:cNvSpPr txBox="1"/>
          <p:nvPr/>
        </p:nvSpPr>
        <p:spPr>
          <a:xfrm>
            <a:off x="933045" y="868840"/>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err="1"/>
              <a:t>Mahalanobis</a:t>
            </a:r>
            <a:r>
              <a:rPr lang="en-US" altLang="zh-TW" dirty="0"/>
              <a:t> distance metric</a:t>
            </a:r>
            <a:endParaRPr lang="zh-TW" altLang="en-US" dirty="0"/>
          </a:p>
        </p:txBody>
      </p:sp>
      <p:sp>
        <p:nvSpPr>
          <p:cNvPr id="3" name="文字方塊 2">
            <a:extLst>
              <a:ext uri="{FF2B5EF4-FFF2-40B4-BE49-F238E27FC236}">
                <a16:creationId xmlns:a16="http://schemas.microsoft.com/office/drawing/2014/main" id="{E620C080-C2DE-485B-83A4-2F1869C4A50B}"/>
              </a:ext>
            </a:extLst>
          </p:cNvPr>
          <p:cNvSpPr txBox="1"/>
          <p:nvPr/>
        </p:nvSpPr>
        <p:spPr>
          <a:xfrm>
            <a:off x="1753426" y="1184798"/>
            <a:ext cx="79984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https://www.machinelearningplus.com/statistics/mahalanobis-distance/</a:t>
            </a:r>
            <a:endParaRPr lang="zh-TW" altLang="en-US" dirty="0"/>
          </a:p>
        </p:txBody>
      </p:sp>
      <p:sp>
        <p:nvSpPr>
          <p:cNvPr id="4" name="文字方塊 3">
            <a:extLst>
              <a:ext uri="{FF2B5EF4-FFF2-40B4-BE49-F238E27FC236}">
                <a16:creationId xmlns:a16="http://schemas.microsoft.com/office/drawing/2014/main" id="{817EF661-B273-4F20-8DAB-26CE40DCE115}"/>
              </a:ext>
            </a:extLst>
          </p:cNvPr>
          <p:cNvSpPr txBox="1"/>
          <p:nvPr/>
        </p:nvSpPr>
        <p:spPr>
          <a:xfrm>
            <a:off x="1753426" y="1450824"/>
            <a:ext cx="79984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https://en.wikipedia.org/wiki/Mahalanobis_distance</a:t>
            </a:r>
            <a:endParaRPr lang="zh-TW" altLang="en-US" dirty="0"/>
          </a:p>
        </p:txBody>
      </p:sp>
      <p:sp>
        <p:nvSpPr>
          <p:cNvPr id="6" name="矩形 5">
            <a:extLst>
              <a:ext uri="{FF2B5EF4-FFF2-40B4-BE49-F238E27FC236}">
                <a16:creationId xmlns:a16="http://schemas.microsoft.com/office/drawing/2014/main" id="{9F22AA20-0651-43A6-BCBD-E66CB5BF84CD}"/>
              </a:ext>
            </a:extLst>
          </p:cNvPr>
          <p:cNvSpPr/>
          <p:nvPr/>
        </p:nvSpPr>
        <p:spPr>
          <a:xfrm>
            <a:off x="1524863" y="2329960"/>
            <a:ext cx="9734092" cy="923330"/>
          </a:xfrm>
          <a:prstGeom prst="rect">
            <a:avLst/>
          </a:prstGeom>
        </p:spPr>
        <p:txBody>
          <a:bodyPr wrap="square">
            <a:spAutoFit/>
          </a:bodyPr>
          <a:lstStyle/>
          <a:p>
            <a:r>
              <a:rPr lang="en-US" altLang="zh-TW" dirty="0"/>
              <a:t>Dong, </a:t>
            </a:r>
            <a:r>
              <a:rPr lang="en-US" altLang="zh-TW" dirty="0" err="1"/>
              <a:t>Xingping</a:t>
            </a:r>
            <a:r>
              <a:rPr lang="en-US" altLang="zh-TW" dirty="0"/>
              <a:t>, et al. "Quadruplet network with one-shot learning for fast visual object tracking." </a:t>
            </a:r>
            <a:r>
              <a:rPr lang="en-US" altLang="zh-TW" i="1" dirty="0"/>
              <a:t>IEEE Transactions on Image Processing</a:t>
            </a:r>
            <a:r>
              <a:rPr lang="en-US" altLang="zh-TW" dirty="0"/>
              <a:t> </a:t>
            </a:r>
            <a:r>
              <a:rPr lang="en-US" altLang="zh-TW" b="1" dirty="0"/>
              <a:t>28</a:t>
            </a:r>
            <a:r>
              <a:rPr lang="en-US" altLang="zh-TW" dirty="0"/>
              <a:t>,3516-3527</a:t>
            </a:r>
          </a:p>
          <a:p>
            <a:r>
              <a:rPr lang="en-US" altLang="zh-TW" dirty="0"/>
              <a:t>Kaya, M., and Bilge, H. Ş. (2019). Deep metric learning: A survey. </a:t>
            </a:r>
            <a:r>
              <a:rPr lang="en-US" altLang="zh-TW" i="1" dirty="0"/>
              <a:t>Symmetry</a:t>
            </a:r>
            <a:r>
              <a:rPr lang="en-US" altLang="zh-TW" dirty="0"/>
              <a:t> </a:t>
            </a:r>
            <a:r>
              <a:rPr lang="en-US" altLang="zh-TW" b="1" dirty="0"/>
              <a:t>11</a:t>
            </a:r>
            <a:r>
              <a:rPr lang="en-US" altLang="zh-TW" dirty="0"/>
              <a:t>, 1066.</a:t>
            </a:r>
            <a:endParaRPr lang="zh-TW" altLang="en-US" dirty="0"/>
          </a:p>
        </p:txBody>
      </p:sp>
      <p:sp>
        <p:nvSpPr>
          <p:cNvPr id="7" name="文字方塊 6">
            <a:extLst>
              <a:ext uri="{FF2B5EF4-FFF2-40B4-BE49-F238E27FC236}">
                <a16:creationId xmlns:a16="http://schemas.microsoft.com/office/drawing/2014/main" id="{44135C31-1314-488C-98A9-59474B626CF5}"/>
              </a:ext>
            </a:extLst>
          </p:cNvPr>
          <p:cNvSpPr txBox="1"/>
          <p:nvPr/>
        </p:nvSpPr>
        <p:spPr>
          <a:xfrm>
            <a:off x="933045" y="1993910"/>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paper</a:t>
            </a:r>
            <a:endParaRPr lang="zh-TW" altLang="en-US" dirty="0"/>
          </a:p>
        </p:txBody>
      </p:sp>
      <p:sp>
        <p:nvSpPr>
          <p:cNvPr id="9" name="文字方塊 8">
            <a:extLst>
              <a:ext uri="{FF2B5EF4-FFF2-40B4-BE49-F238E27FC236}">
                <a16:creationId xmlns:a16="http://schemas.microsoft.com/office/drawing/2014/main" id="{371F0794-8C3C-4E98-B316-89F8BD313871}"/>
              </a:ext>
            </a:extLst>
          </p:cNvPr>
          <p:cNvSpPr txBox="1"/>
          <p:nvPr/>
        </p:nvSpPr>
        <p:spPr>
          <a:xfrm>
            <a:off x="1004868" y="3904807"/>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Example</a:t>
            </a:r>
            <a:endParaRPr lang="zh-TW" altLang="en-US" dirty="0"/>
          </a:p>
        </p:txBody>
      </p:sp>
      <p:sp>
        <p:nvSpPr>
          <p:cNvPr id="12" name="文字方塊 11">
            <a:extLst>
              <a:ext uri="{FF2B5EF4-FFF2-40B4-BE49-F238E27FC236}">
                <a16:creationId xmlns:a16="http://schemas.microsoft.com/office/drawing/2014/main" id="{133B7B35-E34F-4536-B241-548A9F6D7D62}"/>
              </a:ext>
            </a:extLst>
          </p:cNvPr>
          <p:cNvSpPr txBox="1"/>
          <p:nvPr/>
        </p:nvSpPr>
        <p:spPr>
          <a:xfrm>
            <a:off x="1372012" y="4337379"/>
            <a:ext cx="7998428" cy="2308324"/>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zh-TW" altLang="en-US" dirty="0">
                <a:hlinkClick r:id="rId3"/>
              </a:rPr>
              <a:t>https://zhangruochi.com/Create-a-Siamese-Network-with-Triplet-Loss-in-Keras/2020/08/11/</a:t>
            </a:r>
            <a:endParaRPr lang="en-US" altLang="zh-TW" dirty="0"/>
          </a:p>
          <a:p>
            <a:pPr marL="285750" indent="-285750">
              <a:buClr>
                <a:schemeClr val="accent1"/>
              </a:buClr>
              <a:buFont typeface="Wingdings" panose="05000000000000000000" pitchFamily="2" charset="2"/>
              <a:buChar char="Ø"/>
            </a:pPr>
            <a:r>
              <a:rPr lang="en-US" altLang="zh-TW" dirty="0">
                <a:hlinkClick r:id="rId4"/>
              </a:rPr>
              <a:t>https://github.com/KevinMusgrave/pytorch-metric-learning</a:t>
            </a:r>
            <a:endParaRPr lang="en-US" altLang="zh-TW" dirty="0"/>
          </a:p>
          <a:p>
            <a:pPr marL="285750" indent="-285750">
              <a:buClr>
                <a:schemeClr val="accent1"/>
              </a:buClr>
              <a:buFont typeface="Wingdings" panose="05000000000000000000" pitchFamily="2" charset="2"/>
              <a:buChar char="Ø"/>
            </a:pPr>
            <a:r>
              <a:rPr lang="en-US" altLang="zh-TW" dirty="0">
                <a:hlinkClick r:id="rId5"/>
              </a:rPr>
              <a:t>https://zhuanlan.zhihu.com/p/369884080</a:t>
            </a:r>
            <a:endParaRPr lang="en-US" altLang="zh-TW" dirty="0"/>
          </a:p>
          <a:p>
            <a:pPr marL="285750" indent="-285750">
              <a:buClr>
                <a:schemeClr val="accent1"/>
              </a:buClr>
              <a:buFont typeface="Wingdings" panose="05000000000000000000" pitchFamily="2" charset="2"/>
              <a:buChar char="Ø"/>
            </a:pPr>
            <a:r>
              <a:rPr lang="en-US" altLang="zh-TW" dirty="0"/>
              <a:t>https://towardsdatascience.com/a-friendly-introduction-to-siamese-networks-85ab17522942</a:t>
            </a:r>
          </a:p>
          <a:p>
            <a:pPr marL="285750" indent="-285750">
              <a:buClr>
                <a:schemeClr val="accent1"/>
              </a:buClr>
              <a:buFont typeface="Wingdings" panose="05000000000000000000" pitchFamily="2" charset="2"/>
              <a:buChar char="Ø"/>
            </a:pPr>
            <a:endParaRPr lang="zh-TW" altLang="en-US" dirty="0"/>
          </a:p>
          <a:p>
            <a:pPr marL="285750" indent="-285750">
              <a:buClr>
                <a:schemeClr val="accent1"/>
              </a:buClr>
              <a:buFont typeface="Wingdings" panose="05000000000000000000" pitchFamily="2" charset="2"/>
              <a:buChar char="Ø"/>
            </a:pPr>
            <a:endParaRPr lang="zh-TW" altLang="en-US" dirty="0"/>
          </a:p>
        </p:txBody>
      </p:sp>
    </p:spTree>
    <p:extLst>
      <p:ext uri="{BB962C8B-B14F-4D97-AF65-F5344CB8AC3E}">
        <p14:creationId xmlns:p14="http://schemas.microsoft.com/office/powerpoint/2010/main" val="3465914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5E6CE102-2D9A-41EB-8AF7-4B94B28C891F}"/>
              </a:ext>
            </a:extLst>
          </p:cNvPr>
          <p:cNvSpPr txBox="1"/>
          <p:nvPr/>
        </p:nvSpPr>
        <p:spPr>
          <a:xfrm>
            <a:off x="1317072" y="3179427"/>
            <a:ext cx="6082018" cy="1323439"/>
          </a:xfrm>
          <a:prstGeom prst="rect">
            <a:avLst/>
          </a:prstGeom>
          <a:noFill/>
        </p:spPr>
        <p:txBody>
          <a:bodyPr wrap="square" rtlCol="0">
            <a:spAutoFit/>
          </a:bodyPr>
          <a:lstStyle/>
          <a:p>
            <a:r>
              <a:rPr lang="en-US" altLang="zh-TW" sz="8000" b="1" dirty="0">
                <a:solidFill>
                  <a:schemeClr val="accent4"/>
                </a:solidFill>
              </a:rPr>
              <a:t>The end</a:t>
            </a:r>
            <a:endParaRPr lang="zh-TW" altLang="en-US" sz="8000" b="1" dirty="0">
              <a:solidFill>
                <a:schemeClr val="accent4"/>
              </a:solidFill>
            </a:endParaRPr>
          </a:p>
        </p:txBody>
      </p:sp>
      <p:cxnSp>
        <p:nvCxnSpPr>
          <p:cNvPr id="3" name="直線接點 2">
            <a:extLst>
              <a:ext uri="{FF2B5EF4-FFF2-40B4-BE49-F238E27FC236}">
                <a16:creationId xmlns:a16="http://schemas.microsoft.com/office/drawing/2014/main" id="{B590D83F-BC83-403E-8E1F-4CC89C7CAA55}"/>
              </a:ext>
            </a:extLst>
          </p:cNvPr>
          <p:cNvCxnSpPr>
            <a:cxnSpLocks/>
          </p:cNvCxnSpPr>
          <p:nvPr/>
        </p:nvCxnSpPr>
        <p:spPr>
          <a:xfrm>
            <a:off x="914400" y="4423508"/>
            <a:ext cx="10191262"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圖形 4" descr="花">
            <a:extLst>
              <a:ext uri="{FF2B5EF4-FFF2-40B4-BE49-F238E27FC236}">
                <a16:creationId xmlns:a16="http://schemas.microsoft.com/office/drawing/2014/main" id="{3D47DCF5-99F1-4AD9-A0AA-66592634A0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728" y="3588466"/>
            <a:ext cx="914400" cy="914400"/>
          </a:xfrm>
          <a:prstGeom prst="rect">
            <a:avLst/>
          </a:prstGeom>
        </p:spPr>
      </p:pic>
    </p:spTree>
    <p:extLst>
      <p:ext uri="{BB962C8B-B14F-4D97-AF65-F5344CB8AC3E}">
        <p14:creationId xmlns:p14="http://schemas.microsoft.com/office/powerpoint/2010/main" val="269461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字方塊 31">
            <a:extLst>
              <a:ext uri="{FF2B5EF4-FFF2-40B4-BE49-F238E27FC236}">
                <a16:creationId xmlns:a16="http://schemas.microsoft.com/office/drawing/2014/main" id="{A565A5E7-DF3F-47DA-B026-C3F77A761E5A}"/>
              </a:ext>
            </a:extLst>
          </p:cNvPr>
          <p:cNvSpPr txBox="1"/>
          <p:nvPr/>
        </p:nvSpPr>
        <p:spPr>
          <a:xfrm rot="193663">
            <a:off x="3324416" y="1925712"/>
            <a:ext cx="2255788" cy="830997"/>
          </a:xfrm>
          <a:prstGeom prst="rect">
            <a:avLst/>
          </a:prstGeom>
          <a:noFill/>
        </p:spPr>
        <p:txBody>
          <a:bodyPr wrap="square" rtlCol="0">
            <a:spAutoFit/>
          </a:bodyPr>
          <a:lstStyle/>
          <a:p>
            <a:r>
              <a:rPr lang="zh-TW" altLang="en-US" sz="4800" dirty="0"/>
              <a:t>相似</a:t>
            </a:r>
            <a:r>
              <a:rPr lang="en-US" altLang="zh-TW" sz="4800" dirty="0"/>
              <a:t>?</a:t>
            </a:r>
            <a:endParaRPr lang="zh-TW" altLang="en-US" sz="4800" dirty="0"/>
          </a:p>
        </p:txBody>
      </p:sp>
      <p:pic>
        <p:nvPicPr>
          <p:cNvPr id="13" name="圖片 12">
            <a:extLst>
              <a:ext uri="{FF2B5EF4-FFF2-40B4-BE49-F238E27FC236}">
                <a16:creationId xmlns:a16="http://schemas.microsoft.com/office/drawing/2014/main" id="{F8E41BA8-1869-468D-891A-017858D542DB}"/>
              </a:ext>
            </a:extLst>
          </p:cNvPr>
          <p:cNvPicPr>
            <a:picLocks noChangeAspect="1"/>
          </p:cNvPicPr>
          <p:nvPr/>
        </p:nvPicPr>
        <p:blipFill>
          <a:blip r:embed="rId3"/>
          <a:stretch>
            <a:fillRect/>
          </a:stretch>
        </p:blipFill>
        <p:spPr>
          <a:xfrm>
            <a:off x="6840648" y="719492"/>
            <a:ext cx="1831871" cy="1362454"/>
          </a:xfrm>
          <a:prstGeom prst="rect">
            <a:avLst/>
          </a:prstGeom>
        </p:spPr>
      </p:pic>
      <p:pic>
        <p:nvPicPr>
          <p:cNvPr id="15" name="圖片 14">
            <a:extLst>
              <a:ext uri="{FF2B5EF4-FFF2-40B4-BE49-F238E27FC236}">
                <a16:creationId xmlns:a16="http://schemas.microsoft.com/office/drawing/2014/main" id="{23EEF4F4-735A-4DAD-A4D0-A54316C8D976}"/>
              </a:ext>
            </a:extLst>
          </p:cNvPr>
          <p:cNvPicPr>
            <a:picLocks noChangeAspect="1"/>
          </p:cNvPicPr>
          <p:nvPr/>
        </p:nvPicPr>
        <p:blipFill>
          <a:blip r:embed="rId4"/>
          <a:stretch>
            <a:fillRect/>
          </a:stretch>
        </p:blipFill>
        <p:spPr>
          <a:xfrm>
            <a:off x="7690462" y="2819556"/>
            <a:ext cx="1390650" cy="1085850"/>
          </a:xfrm>
          <a:prstGeom prst="rect">
            <a:avLst/>
          </a:prstGeom>
        </p:spPr>
      </p:pic>
      <p:pic>
        <p:nvPicPr>
          <p:cNvPr id="17" name="圖片 16">
            <a:extLst>
              <a:ext uri="{FF2B5EF4-FFF2-40B4-BE49-F238E27FC236}">
                <a16:creationId xmlns:a16="http://schemas.microsoft.com/office/drawing/2014/main" id="{F170AF55-3B2A-4231-8D9D-2EC6A31E44C1}"/>
              </a:ext>
            </a:extLst>
          </p:cNvPr>
          <p:cNvPicPr>
            <a:picLocks noChangeAspect="1"/>
          </p:cNvPicPr>
          <p:nvPr/>
        </p:nvPicPr>
        <p:blipFill>
          <a:blip r:embed="rId5"/>
          <a:stretch>
            <a:fillRect/>
          </a:stretch>
        </p:blipFill>
        <p:spPr>
          <a:xfrm>
            <a:off x="9775056" y="2478380"/>
            <a:ext cx="1476375" cy="1057275"/>
          </a:xfrm>
          <a:prstGeom prst="rect">
            <a:avLst/>
          </a:prstGeom>
        </p:spPr>
      </p:pic>
      <p:pic>
        <p:nvPicPr>
          <p:cNvPr id="21" name="圖片 20">
            <a:extLst>
              <a:ext uri="{FF2B5EF4-FFF2-40B4-BE49-F238E27FC236}">
                <a16:creationId xmlns:a16="http://schemas.microsoft.com/office/drawing/2014/main" id="{48F48C0B-47D8-4C0B-AD9A-C7F27A98F8E9}"/>
              </a:ext>
            </a:extLst>
          </p:cNvPr>
          <p:cNvPicPr>
            <a:picLocks noChangeAspect="1"/>
          </p:cNvPicPr>
          <p:nvPr/>
        </p:nvPicPr>
        <p:blipFill>
          <a:blip r:embed="rId6"/>
          <a:stretch>
            <a:fillRect/>
          </a:stretch>
        </p:blipFill>
        <p:spPr>
          <a:xfrm>
            <a:off x="9832206" y="4549140"/>
            <a:ext cx="1419225" cy="1104900"/>
          </a:xfrm>
          <a:prstGeom prst="rect">
            <a:avLst/>
          </a:prstGeom>
        </p:spPr>
      </p:pic>
      <p:pic>
        <p:nvPicPr>
          <p:cNvPr id="22" name="圖片 21">
            <a:extLst>
              <a:ext uri="{FF2B5EF4-FFF2-40B4-BE49-F238E27FC236}">
                <a16:creationId xmlns:a16="http://schemas.microsoft.com/office/drawing/2014/main" id="{F6E4231A-C7BD-4255-9CB9-7D9C999CE010}"/>
              </a:ext>
            </a:extLst>
          </p:cNvPr>
          <p:cNvPicPr>
            <a:picLocks noChangeAspect="1"/>
          </p:cNvPicPr>
          <p:nvPr/>
        </p:nvPicPr>
        <p:blipFill>
          <a:blip r:embed="rId7"/>
          <a:stretch>
            <a:fillRect/>
          </a:stretch>
        </p:blipFill>
        <p:spPr>
          <a:xfrm>
            <a:off x="7507026" y="4944967"/>
            <a:ext cx="1495425" cy="1123950"/>
          </a:xfrm>
          <a:prstGeom prst="rect">
            <a:avLst/>
          </a:prstGeom>
        </p:spPr>
      </p:pic>
      <p:pic>
        <p:nvPicPr>
          <p:cNvPr id="24" name="圖片 23">
            <a:extLst>
              <a:ext uri="{FF2B5EF4-FFF2-40B4-BE49-F238E27FC236}">
                <a16:creationId xmlns:a16="http://schemas.microsoft.com/office/drawing/2014/main" id="{6F08B5AE-AF94-4F7D-B5F8-814691E3E362}"/>
              </a:ext>
            </a:extLst>
          </p:cNvPr>
          <p:cNvPicPr>
            <a:picLocks noChangeAspect="1"/>
          </p:cNvPicPr>
          <p:nvPr/>
        </p:nvPicPr>
        <p:blipFill>
          <a:blip r:embed="rId8"/>
          <a:stretch>
            <a:fillRect/>
          </a:stretch>
        </p:blipFill>
        <p:spPr>
          <a:xfrm>
            <a:off x="5332678" y="4596765"/>
            <a:ext cx="1466850" cy="1057275"/>
          </a:xfrm>
          <a:prstGeom prst="rect">
            <a:avLst/>
          </a:prstGeom>
        </p:spPr>
      </p:pic>
      <p:pic>
        <p:nvPicPr>
          <p:cNvPr id="29" name="圖片 28">
            <a:extLst>
              <a:ext uri="{FF2B5EF4-FFF2-40B4-BE49-F238E27FC236}">
                <a16:creationId xmlns:a16="http://schemas.microsoft.com/office/drawing/2014/main" id="{ADB502E1-0A00-4040-94D6-6836FE4D07E2}"/>
              </a:ext>
            </a:extLst>
          </p:cNvPr>
          <p:cNvPicPr>
            <a:picLocks noChangeAspect="1"/>
          </p:cNvPicPr>
          <p:nvPr/>
        </p:nvPicPr>
        <p:blipFill>
          <a:blip r:embed="rId9"/>
          <a:stretch>
            <a:fillRect/>
          </a:stretch>
        </p:blipFill>
        <p:spPr>
          <a:xfrm>
            <a:off x="6004881" y="2440280"/>
            <a:ext cx="1086048" cy="1474436"/>
          </a:xfrm>
          <a:prstGeom prst="rect">
            <a:avLst/>
          </a:prstGeom>
        </p:spPr>
      </p:pic>
      <p:pic>
        <p:nvPicPr>
          <p:cNvPr id="33" name="圖片 32">
            <a:extLst>
              <a:ext uri="{FF2B5EF4-FFF2-40B4-BE49-F238E27FC236}">
                <a16:creationId xmlns:a16="http://schemas.microsoft.com/office/drawing/2014/main" id="{84617B88-337F-4B90-9C4A-60D3B4730177}"/>
              </a:ext>
            </a:extLst>
          </p:cNvPr>
          <p:cNvPicPr>
            <a:picLocks noChangeAspect="1"/>
          </p:cNvPicPr>
          <p:nvPr/>
        </p:nvPicPr>
        <p:blipFill>
          <a:blip r:embed="rId10"/>
          <a:stretch>
            <a:fillRect/>
          </a:stretch>
        </p:blipFill>
        <p:spPr>
          <a:xfrm>
            <a:off x="836376" y="1987958"/>
            <a:ext cx="1227596" cy="1663196"/>
          </a:xfrm>
          <a:prstGeom prst="rect">
            <a:avLst/>
          </a:prstGeom>
        </p:spPr>
      </p:pic>
      <p:sp>
        <p:nvSpPr>
          <p:cNvPr id="34" name="箭號: 左-右雙向 33">
            <a:extLst>
              <a:ext uri="{FF2B5EF4-FFF2-40B4-BE49-F238E27FC236}">
                <a16:creationId xmlns:a16="http://schemas.microsoft.com/office/drawing/2014/main" id="{DAF3B71B-44FF-43DD-9B6D-2BEBBDCB2291}"/>
              </a:ext>
            </a:extLst>
          </p:cNvPr>
          <p:cNvSpPr/>
          <p:nvPr/>
        </p:nvSpPr>
        <p:spPr>
          <a:xfrm rot="938585">
            <a:off x="2517458" y="2809228"/>
            <a:ext cx="2837475" cy="7637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6" name="圖片 35">
            <a:extLst>
              <a:ext uri="{FF2B5EF4-FFF2-40B4-BE49-F238E27FC236}">
                <a16:creationId xmlns:a16="http://schemas.microsoft.com/office/drawing/2014/main" id="{E39B8610-30D8-4956-8BAB-3EB7779D7202}"/>
              </a:ext>
            </a:extLst>
          </p:cNvPr>
          <p:cNvPicPr>
            <a:picLocks noChangeAspect="1"/>
          </p:cNvPicPr>
          <p:nvPr/>
        </p:nvPicPr>
        <p:blipFill>
          <a:blip r:embed="rId11"/>
          <a:stretch>
            <a:fillRect/>
          </a:stretch>
        </p:blipFill>
        <p:spPr>
          <a:xfrm>
            <a:off x="9916689" y="538964"/>
            <a:ext cx="1562100" cy="1590675"/>
          </a:xfrm>
          <a:prstGeom prst="rect">
            <a:avLst/>
          </a:prstGeom>
        </p:spPr>
      </p:pic>
    </p:spTree>
    <p:extLst>
      <p:ext uri="{BB962C8B-B14F-4D97-AF65-F5344CB8AC3E}">
        <p14:creationId xmlns:p14="http://schemas.microsoft.com/office/powerpoint/2010/main" val="106085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5B49F8-BE1D-4437-A822-4DFF842D86A4}"/>
              </a:ext>
            </a:extLst>
          </p:cNvPr>
          <p:cNvSpPr/>
          <p:nvPr/>
        </p:nvSpPr>
        <p:spPr>
          <a:xfrm>
            <a:off x="618917" y="515987"/>
            <a:ext cx="2236510" cy="584775"/>
          </a:xfrm>
          <a:prstGeom prst="rect">
            <a:avLst/>
          </a:prstGeom>
        </p:spPr>
        <p:txBody>
          <a:bodyPr wrap="none">
            <a:spAutoFit/>
          </a:bodyPr>
          <a:lstStyle/>
          <a:p>
            <a:r>
              <a:rPr lang="zh-TW" altLang="en-US" sz="3200" dirty="0">
                <a:solidFill>
                  <a:srgbClr val="222222"/>
                </a:solidFill>
              </a:rPr>
              <a:t>使用的領域</a:t>
            </a:r>
            <a:endParaRPr lang="zh-TW" altLang="en-US" sz="3200" dirty="0"/>
          </a:p>
        </p:txBody>
      </p:sp>
      <p:pic>
        <p:nvPicPr>
          <p:cNvPr id="4" name="圖片 3">
            <a:extLst>
              <a:ext uri="{FF2B5EF4-FFF2-40B4-BE49-F238E27FC236}">
                <a16:creationId xmlns:a16="http://schemas.microsoft.com/office/drawing/2014/main" id="{8FB0E2D6-A83C-4DFC-94ED-29E574D34F75}"/>
              </a:ext>
            </a:extLst>
          </p:cNvPr>
          <p:cNvPicPr>
            <a:picLocks noChangeAspect="1"/>
          </p:cNvPicPr>
          <p:nvPr/>
        </p:nvPicPr>
        <p:blipFill>
          <a:blip r:embed="rId3"/>
          <a:stretch>
            <a:fillRect/>
          </a:stretch>
        </p:blipFill>
        <p:spPr>
          <a:xfrm>
            <a:off x="4978590" y="322026"/>
            <a:ext cx="6085445" cy="778736"/>
          </a:xfrm>
          <a:prstGeom prst="rect">
            <a:avLst/>
          </a:prstGeom>
        </p:spPr>
      </p:pic>
      <p:sp>
        <p:nvSpPr>
          <p:cNvPr id="5" name="文字方塊 4">
            <a:extLst>
              <a:ext uri="{FF2B5EF4-FFF2-40B4-BE49-F238E27FC236}">
                <a16:creationId xmlns:a16="http://schemas.microsoft.com/office/drawing/2014/main" id="{79ABC10B-B370-4987-882C-A0E2FDCE62A6}"/>
              </a:ext>
            </a:extLst>
          </p:cNvPr>
          <p:cNvSpPr txBox="1"/>
          <p:nvPr/>
        </p:nvSpPr>
        <p:spPr>
          <a:xfrm>
            <a:off x="1206631" y="1534882"/>
            <a:ext cx="5618375" cy="3139321"/>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Ø"/>
            </a:pPr>
            <a:r>
              <a:rPr lang="zh-TW" altLang="en-US" sz="2000" dirty="0"/>
              <a:t>人臉辨識</a:t>
            </a:r>
            <a:endParaRPr lang="en-US" altLang="zh-TW" sz="2000" dirty="0"/>
          </a:p>
          <a:p>
            <a:pPr marL="285750" indent="-285750">
              <a:lnSpc>
                <a:spcPct val="150000"/>
              </a:lnSpc>
              <a:buClr>
                <a:schemeClr val="accent1"/>
              </a:buClr>
              <a:buFont typeface="Wingdings" panose="05000000000000000000" pitchFamily="2" charset="2"/>
              <a:buChar char="Ø"/>
            </a:pPr>
            <a:r>
              <a:rPr lang="zh-TW" altLang="en-US" sz="2000" dirty="0"/>
              <a:t>醫療診斷</a:t>
            </a:r>
            <a:endParaRPr lang="en-US" altLang="zh-TW" sz="2000" dirty="0"/>
          </a:p>
          <a:p>
            <a:pPr marL="285750" indent="-285750">
              <a:lnSpc>
                <a:spcPct val="150000"/>
              </a:lnSpc>
              <a:buClr>
                <a:schemeClr val="accent1"/>
              </a:buClr>
              <a:buFont typeface="Wingdings" panose="05000000000000000000" pitchFamily="2" charset="2"/>
              <a:buChar char="Ø"/>
            </a:pPr>
            <a:r>
              <a:rPr lang="zh-TW" altLang="en-US" sz="2000" dirty="0"/>
              <a:t>入侵檢測系統</a:t>
            </a:r>
            <a:endParaRPr lang="en-US" altLang="zh-TW" sz="2000" dirty="0"/>
          </a:p>
          <a:p>
            <a:pPr marL="285750" indent="-285750">
              <a:lnSpc>
                <a:spcPct val="150000"/>
              </a:lnSpc>
              <a:buClr>
                <a:schemeClr val="accent1"/>
              </a:buClr>
              <a:buFont typeface="Wingdings" panose="05000000000000000000" pitchFamily="2" charset="2"/>
              <a:buChar char="Ø"/>
            </a:pPr>
            <a:r>
              <a:rPr lang="zh-TW" altLang="en-US" sz="2000" dirty="0"/>
              <a:t>語音辨識</a:t>
            </a:r>
            <a:endParaRPr lang="en-US" altLang="zh-TW" sz="2000" dirty="0"/>
          </a:p>
          <a:p>
            <a:pPr marL="285750" indent="-285750">
              <a:lnSpc>
                <a:spcPct val="150000"/>
              </a:lnSpc>
              <a:buClr>
                <a:schemeClr val="accent1"/>
              </a:buClr>
              <a:buFont typeface="Wingdings" panose="05000000000000000000" pitchFamily="2" charset="2"/>
              <a:buChar char="Ø"/>
            </a:pPr>
            <a:r>
              <a:rPr lang="zh-TW" altLang="en-US" sz="2000" dirty="0"/>
              <a:t>文字辨識</a:t>
            </a:r>
            <a:endParaRPr lang="en-US" altLang="zh-TW" sz="2000" dirty="0"/>
          </a:p>
          <a:p>
            <a:pPr marL="285750" indent="-285750">
              <a:lnSpc>
                <a:spcPct val="150000"/>
              </a:lnSpc>
              <a:buClr>
                <a:schemeClr val="accent1"/>
              </a:buClr>
              <a:buFont typeface="Wingdings" panose="05000000000000000000" pitchFamily="2" charset="2"/>
              <a:buChar char="Ø"/>
            </a:pPr>
            <a:r>
              <a:rPr lang="zh-TW" altLang="en-US" sz="2000" dirty="0"/>
              <a:t>物體識別</a:t>
            </a:r>
            <a:endParaRPr lang="en-US" altLang="zh-TW" sz="2000" dirty="0"/>
          </a:p>
          <a:p>
            <a:pPr marL="285750" indent="-285750">
              <a:buClr>
                <a:schemeClr val="accent1"/>
              </a:buClr>
              <a:buFont typeface="Wingdings" panose="05000000000000000000" pitchFamily="2" charset="2"/>
              <a:buChar char="Ø"/>
            </a:pPr>
            <a:endParaRPr lang="zh-TW" altLang="en-US" dirty="0"/>
          </a:p>
        </p:txBody>
      </p:sp>
      <p:pic>
        <p:nvPicPr>
          <p:cNvPr id="6" name="圖片 5">
            <a:extLst>
              <a:ext uri="{FF2B5EF4-FFF2-40B4-BE49-F238E27FC236}">
                <a16:creationId xmlns:a16="http://schemas.microsoft.com/office/drawing/2014/main" id="{57C9C384-8F73-49C4-BEF5-7FC8F97EB0B8}"/>
              </a:ext>
            </a:extLst>
          </p:cNvPr>
          <p:cNvPicPr>
            <a:picLocks noChangeAspect="1"/>
          </p:cNvPicPr>
          <p:nvPr/>
        </p:nvPicPr>
        <p:blipFill>
          <a:blip r:embed="rId4"/>
          <a:stretch>
            <a:fillRect/>
          </a:stretch>
        </p:blipFill>
        <p:spPr>
          <a:xfrm>
            <a:off x="4978590" y="1200094"/>
            <a:ext cx="6085445" cy="724156"/>
          </a:xfrm>
          <a:prstGeom prst="rect">
            <a:avLst/>
          </a:prstGeom>
        </p:spPr>
      </p:pic>
      <p:pic>
        <p:nvPicPr>
          <p:cNvPr id="7" name="圖片 6">
            <a:extLst>
              <a:ext uri="{FF2B5EF4-FFF2-40B4-BE49-F238E27FC236}">
                <a16:creationId xmlns:a16="http://schemas.microsoft.com/office/drawing/2014/main" id="{EBC0A00A-85D1-49CF-9789-9BDB63E5397D}"/>
              </a:ext>
            </a:extLst>
          </p:cNvPr>
          <p:cNvPicPr>
            <a:picLocks noChangeAspect="1"/>
          </p:cNvPicPr>
          <p:nvPr/>
        </p:nvPicPr>
        <p:blipFill>
          <a:blip r:embed="rId5"/>
          <a:stretch>
            <a:fillRect/>
          </a:stretch>
        </p:blipFill>
        <p:spPr>
          <a:xfrm>
            <a:off x="3503529" y="2023582"/>
            <a:ext cx="2950122" cy="3139322"/>
          </a:xfrm>
          <a:prstGeom prst="rect">
            <a:avLst/>
          </a:prstGeom>
        </p:spPr>
      </p:pic>
      <p:pic>
        <p:nvPicPr>
          <p:cNvPr id="8" name="圖片 7">
            <a:extLst>
              <a:ext uri="{FF2B5EF4-FFF2-40B4-BE49-F238E27FC236}">
                <a16:creationId xmlns:a16="http://schemas.microsoft.com/office/drawing/2014/main" id="{E57CF566-822D-42B0-881E-CDAB7DFAF9A7}"/>
              </a:ext>
            </a:extLst>
          </p:cNvPr>
          <p:cNvPicPr>
            <a:picLocks noChangeAspect="1"/>
          </p:cNvPicPr>
          <p:nvPr/>
        </p:nvPicPr>
        <p:blipFill>
          <a:blip r:embed="rId6"/>
          <a:stretch>
            <a:fillRect/>
          </a:stretch>
        </p:blipFill>
        <p:spPr>
          <a:xfrm>
            <a:off x="390317" y="5364264"/>
            <a:ext cx="9505950" cy="1428750"/>
          </a:xfrm>
          <a:prstGeom prst="rect">
            <a:avLst/>
          </a:prstGeom>
        </p:spPr>
      </p:pic>
      <p:pic>
        <p:nvPicPr>
          <p:cNvPr id="3" name="圖片 2">
            <a:extLst>
              <a:ext uri="{FF2B5EF4-FFF2-40B4-BE49-F238E27FC236}">
                <a16:creationId xmlns:a16="http://schemas.microsoft.com/office/drawing/2014/main" id="{4C1758DC-E6A2-4EFD-92DA-C6B2C7C85046}"/>
              </a:ext>
            </a:extLst>
          </p:cNvPr>
          <p:cNvPicPr>
            <a:picLocks noChangeAspect="1"/>
          </p:cNvPicPr>
          <p:nvPr/>
        </p:nvPicPr>
        <p:blipFill rotWithShape="1">
          <a:blip r:embed="rId7"/>
          <a:srcRect r="50000" b="6332"/>
          <a:stretch/>
        </p:blipFill>
        <p:spPr>
          <a:xfrm>
            <a:off x="9824035" y="2181894"/>
            <a:ext cx="1645989" cy="3066645"/>
          </a:xfrm>
          <a:prstGeom prst="rect">
            <a:avLst/>
          </a:prstGeom>
        </p:spPr>
      </p:pic>
      <p:pic>
        <p:nvPicPr>
          <p:cNvPr id="9" name="圖片 8">
            <a:extLst>
              <a:ext uri="{FF2B5EF4-FFF2-40B4-BE49-F238E27FC236}">
                <a16:creationId xmlns:a16="http://schemas.microsoft.com/office/drawing/2014/main" id="{DA7D816A-5ECC-492C-B32D-772BA1FB2565}"/>
              </a:ext>
            </a:extLst>
          </p:cNvPr>
          <p:cNvPicPr>
            <a:picLocks noChangeAspect="1"/>
          </p:cNvPicPr>
          <p:nvPr/>
        </p:nvPicPr>
        <p:blipFill rotWithShape="1">
          <a:blip r:embed="rId8"/>
          <a:srcRect r="5662"/>
          <a:stretch/>
        </p:blipFill>
        <p:spPr>
          <a:xfrm>
            <a:off x="6543023" y="2491600"/>
            <a:ext cx="1213065" cy="2371725"/>
          </a:xfrm>
          <a:prstGeom prst="rect">
            <a:avLst/>
          </a:prstGeom>
        </p:spPr>
      </p:pic>
      <p:pic>
        <p:nvPicPr>
          <p:cNvPr id="10" name="圖片 9">
            <a:extLst>
              <a:ext uri="{FF2B5EF4-FFF2-40B4-BE49-F238E27FC236}">
                <a16:creationId xmlns:a16="http://schemas.microsoft.com/office/drawing/2014/main" id="{AF4DD223-22CF-4F79-9903-938C59DE0454}"/>
              </a:ext>
            </a:extLst>
          </p:cNvPr>
          <p:cNvPicPr>
            <a:picLocks noChangeAspect="1"/>
          </p:cNvPicPr>
          <p:nvPr/>
        </p:nvPicPr>
        <p:blipFill>
          <a:blip r:embed="rId9"/>
          <a:stretch>
            <a:fillRect/>
          </a:stretch>
        </p:blipFill>
        <p:spPr>
          <a:xfrm>
            <a:off x="7914885" y="2491600"/>
            <a:ext cx="1190625" cy="2324100"/>
          </a:xfrm>
          <a:prstGeom prst="rect">
            <a:avLst/>
          </a:prstGeom>
        </p:spPr>
      </p:pic>
    </p:spTree>
    <p:extLst>
      <p:ext uri="{BB962C8B-B14F-4D97-AF65-F5344CB8AC3E}">
        <p14:creationId xmlns:p14="http://schemas.microsoft.com/office/powerpoint/2010/main" val="223068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3" y="570523"/>
            <a:ext cx="4822092" cy="830997"/>
          </a:xfrm>
          <a:prstGeom prst="rect">
            <a:avLst/>
          </a:prstGeom>
          <a:noFill/>
        </p:spPr>
        <p:txBody>
          <a:bodyPr wrap="square" rtlCol="0">
            <a:spAutoFit/>
          </a:bodyPr>
          <a:lstStyle/>
          <a:p>
            <a:r>
              <a:rPr lang="en-US" altLang="zh-TW" sz="4800" dirty="0"/>
              <a:t>Metric Learning </a:t>
            </a:r>
            <a:endParaRPr lang="zh-TW" altLang="en-US" sz="4800" dirty="0"/>
          </a:p>
        </p:txBody>
      </p:sp>
      <p:sp>
        <p:nvSpPr>
          <p:cNvPr id="8" name="文字方塊 7">
            <a:extLst>
              <a:ext uri="{FF2B5EF4-FFF2-40B4-BE49-F238E27FC236}">
                <a16:creationId xmlns:a16="http://schemas.microsoft.com/office/drawing/2014/main" id="{F0A829CC-7827-41C1-9143-EF0B696FDF32}"/>
              </a:ext>
            </a:extLst>
          </p:cNvPr>
          <p:cNvSpPr txBox="1"/>
          <p:nvPr/>
        </p:nvSpPr>
        <p:spPr>
          <a:xfrm>
            <a:off x="976923" y="1852212"/>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Metric learning provides a new distance metric by analyzing data. </a:t>
            </a:r>
            <a:endParaRPr lang="zh-TW" altLang="en-US" dirty="0"/>
          </a:p>
        </p:txBody>
      </p:sp>
      <p:sp>
        <p:nvSpPr>
          <p:cNvPr id="10" name="文字方塊 9">
            <a:extLst>
              <a:ext uri="{FF2B5EF4-FFF2-40B4-BE49-F238E27FC236}">
                <a16:creationId xmlns:a16="http://schemas.microsoft.com/office/drawing/2014/main" id="{CB771655-83C9-4501-AEF2-90CF151A22BC}"/>
              </a:ext>
            </a:extLst>
          </p:cNvPr>
          <p:cNvSpPr txBox="1"/>
          <p:nvPr/>
        </p:nvSpPr>
        <p:spPr>
          <a:xfrm>
            <a:off x="976923" y="2397941"/>
            <a:ext cx="8542216" cy="923330"/>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The main purpose of metric learning is to aim to learn a new metric to reduce the distances between samples of the same class and increase the distances between the samples of different class</a:t>
            </a:r>
            <a:endParaRPr lang="zh-TW" altLang="en-US" dirty="0"/>
          </a:p>
        </p:txBody>
      </p:sp>
      <p:pic>
        <p:nvPicPr>
          <p:cNvPr id="14" name="圖片 13">
            <a:extLst>
              <a:ext uri="{FF2B5EF4-FFF2-40B4-BE49-F238E27FC236}">
                <a16:creationId xmlns:a16="http://schemas.microsoft.com/office/drawing/2014/main" id="{888ADAB6-F3DF-46C1-82E1-E0550244919D}"/>
              </a:ext>
            </a:extLst>
          </p:cNvPr>
          <p:cNvPicPr>
            <a:picLocks noChangeAspect="1"/>
          </p:cNvPicPr>
          <p:nvPr/>
        </p:nvPicPr>
        <p:blipFill>
          <a:blip r:embed="rId2"/>
          <a:stretch>
            <a:fillRect/>
          </a:stretch>
        </p:blipFill>
        <p:spPr>
          <a:xfrm>
            <a:off x="3747843" y="3536730"/>
            <a:ext cx="3000375" cy="3105150"/>
          </a:xfrm>
          <a:prstGeom prst="rect">
            <a:avLst/>
          </a:prstGeom>
        </p:spPr>
      </p:pic>
    </p:spTree>
    <p:extLst>
      <p:ext uri="{BB962C8B-B14F-4D97-AF65-F5344CB8AC3E}">
        <p14:creationId xmlns:p14="http://schemas.microsoft.com/office/powerpoint/2010/main" val="265292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接點 11">
            <a:extLst>
              <a:ext uri="{FF2B5EF4-FFF2-40B4-BE49-F238E27FC236}">
                <a16:creationId xmlns:a16="http://schemas.microsoft.com/office/drawing/2014/main" id="{82A6F9A5-15A3-4B87-8E03-3C23E01CAF3B}"/>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文字方塊 12">
            <a:extLst>
              <a:ext uri="{FF2B5EF4-FFF2-40B4-BE49-F238E27FC236}">
                <a16:creationId xmlns:a16="http://schemas.microsoft.com/office/drawing/2014/main" id="{4CA2CFAA-D5C0-445D-8FF1-4BC95FEDBB5D}"/>
              </a:ext>
            </a:extLst>
          </p:cNvPr>
          <p:cNvSpPr txBox="1"/>
          <p:nvPr/>
        </p:nvSpPr>
        <p:spPr>
          <a:xfrm>
            <a:off x="888993" y="593962"/>
            <a:ext cx="8329329" cy="830997"/>
          </a:xfrm>
          <a:prstGeom prst="rect">
            <a:avLst/>
          </a:prstGeom>
          <a:noFill/>
        </p:spPr>
        <p:txBody>
          <a:bodyPr wrap="square" rtlCol="0">
            <a:spAutoFit/>
          </a:bodyPr>
          <a:lstStyle/>
          <a:p>
            <a:r>
              <a:rPr lang="en-US" altLang="zh-TW" sz="4800" dirty="0" err="1"/>
              <a:t>Mahalanobis</a:t>
            </a:r>
            <a:r>
              <a:rPr lang="en-US" altLang="zh-TW" sz="4800" dirty="0"/>
              <a:t> distance</a:t>
            </a:r>
            <a:endParaRPr lang="zh-TW" altLang="en-US" sz="4800" dirty="0"/>
          </a:p>
        </p:txBody>
      </p:sp>
      <p:sp>
        <p:nvSpPr>
          <p:cNvPr id="14" name="文字方塊 13">
            <a:extLst>
              <a:ext uri="{FF2B5EF4-FFF2-40B4-BE49-F238E27FC236}">
                <a16:creationId xmlns:a16="http://schemas.microsoft.com/office/drawing/2014/main" id="{80CE9BC3-A067-45FB-AF65-691859BED86C}"/>
              </a:ext>
            </a:extLst>
          </p:cNvPr>
          <p:cNvSpPr txBox="1"/>
          <p:nvPr/>
        </p:nvSpPr>
        <p:spPr>
          <a:xfrm>
            <a:off x="1024057" y="1662599"/>
            <a:ext cx="8542216" cy="646331"/>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err="1"/>
              <a:t>Mahalanobis</a:t>
            </a:r>
            <a:r>
              <a:rPr lang="en-US" altLang="zh-TW" dirty="0"/>
              <a:t> distance is an effective multivariate distance metric that measures the distance between a point (vector) and a distribution</a:t>
            </a:r>
            <a:endParaRPr lang="zh-TW" altLang="en-US" dirty="0"/>
          </a:p>
        </p:txBody>
      </p:sp>
      <p:sp>
        <p:nvSpPr>
          <p:cNvPr id="15" name="文字方塊 14">
            <a:extLst>
              <a:ext uri="{FF2B5EF4-FFF2-40B4-BE49-F238E27FC236}">
                <a16:creationId xmlns:a16="http://schemas.microsoft.com/office/drawing/2014/main" id="{887EC7FF-3467-4042-8278-6C473ED482B3}"/>
              </a:ext>
            </a:extLst>
          </p:cNvPr>
          <p:cNvSpPr txBox="1"/>
          <p:nvPr/>
        </p:nvSpPr>
        <p:spPr>
          <a:xfrm>
            <a:off x="1024057" y="2509108"/>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a:t>Euclidean distance</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D682C55-D245-4E49-9673-ACE68A52C6B9}"/>
                  </a:ext>
                </a:extLst>
              </p:cNvPr>
              <p:cNvSpPr txBox="1"/>
              <p:nvPr/>
            </p:nvSpPr>
            <p:spPr>
              <a:xfrm>
                <a:off x="1357459" y="3078618"/>
                <a:ext cx="7532017" cy="427746"/>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two-dimensional plane: </a:t>
                </a:r>
                <a14:m>
                  <m:oMath xmlns:m="http://schemas.openxmlformats.org/officeDocument/2006/math">
                    <m:r>
                      <m:rPr>
                        <m:sty m:val="p"/>
                      </m:rPr>
                      <a:rPr lang="en-US" altLang="zh-TW" b="0" i="0" smtClean="0">
                        <a:latin typeface="Cambria Math" panose="02040503050406030204" pitchFamily="18" charset="0"/>
                      </a:rPr>
                      <m:t>d</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𝑦</m:t>
                        </m:r>
                      </m:e>
                    </m:d>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1</m:t>
                                    </m:r>
                                  </m:sub>
                                </m:sSub>
                              </m:e>
                            </m:d>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2</m:t>
                                    </m:r>
                                  </m:sub>
                                </m:sSub>
                              </m:e>
                            </m:d>
                          </m:e>
                          <m:sup>
                            <m:r>
                              <a:rPr lang="en-US" altLang="zh-TW" b="0" i="1" smtClean="0">
                                <a:latin typeface="Cambria Math" panose="02040503050406030204" pitchFamily="18" charset="0"/>
                              </a:rPr>
                              <m:t>2</m:t>
                            </m:r>
                          </m:sup>
                        </m:sSup>
                      </m:e>
                    </m:rad>
                    <m:r>
                      <a:rPr lang="en-US" altLang="zh-TW" b="0" i="1" smtClean="0">
                        <a:latin typeface="Cambria Math" panose="02040503050406030204" pitchFamily="18" charset="0"/>
                      </a:rPr>
                      <m:t> </m:t>
                    </m:r>
                  </m:oMath>
                </a14:m>
                <a:r>
                  <a:rPr lang="en-US" altLang="zh-TW" dirty="0"/>
                  <a:t> </a:t>
                </a:r>
                <a:endParaRPr lang="zh-TW" altLang="en-US" dirty="0"/>
              </a:p>
            </p:txBody>
          </p:sp>
        </mc:Choice>
        <mc:Fallback xmlns="">
          <p:sp>
            <p:nvSpPr>
              <p:cNvPr id="2" name="文字方塊 1">
                <a:extLst>
                  <a:ext uri="{FF2B5EF4-FFF2-40B4-BE49-F238E27FC236}">
                    <a16:creationId xmlns:a16="http://schemas.microsoft.com/office/drawing/2014/main" id="{3D682C55-D245-4E49-9673-ACE68A52C6B9}"/>
                  </a:ext>
                </a:extLst>
              </p:cNvPr>
              <p:cNvSpPr txBox="1">
                <a:spLocks noRot="1" noChangeAspect="1" noMove="1" noResize="1" noEditPoints="1" noAdjustHandles="1" noChangeArrowheads="1" noChangeShapeType="1" noTextEdit="1"/>
              </p:cNvSpPr>
              <p:nvPr/>
            </p:nvSpPr>
            <p:spPr>
              <a:xfrm>
                <a:off x="1357459" y="3078618"/>
                <a:ext cx="7532017" cy="427746"/>
              </a:xfrm>
              <a:prstGeom prst="rect">
                <a:avLst/>
              </a:prstGeom>
              <a:blipFill>
                <a:blip r:embed="rId2"/>
                <a:stretch>
                  <a:fillRect l="-567" b="-2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35629DD8-86B4-4F4B-9C11-6D25EA707BA7}"/>
                  </a:ext>
                </a:extLst>
              </p:cNvPr>
              <p:cNvSpPr txBox="1"/>
              <p:nvPr/>
            </p:nvSpPr>
            <p:spPr>
              <a:xfrm>
                <a:off x="1357459" y="3626944"/>
                <a:ext cx="9417378" cy="427746"/>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n-dimensional plane: </a:t>
                </a:r>
                <a14:m>
                  <m:oMath xmlns:m="http://schemas.openxmlformats.org/officeDocument/2006/math">
                    <m:r>
                      <m:rPr>
                        <m:sty m:val="p"/>
                      </m:rPr>
                      <a:rPr lang="en-US" altLang="zh-TW" b="0" i="0" smtClean="0">
                        <a:latin typeface="Cambria Math" panose="02040503050406030204" pitchFamily="18" charset="0"/>
                      </a:rPr>
                      <m:t>d</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𝑦</m:t>
                        </m:r>
                      </m:e>
                    </m:d>
                    <m:r>
                      <a:rPr lang="en-US" altLang="zh-TW" b="0" i="1" smtClean="0">
                        <a:latin typeface="Cambria Math" panose="02040503050406030204" pitchFamily="18" charset="0"/>
                      </a:rPr>
                      <m:t>=</m:t>
                    </m:r>
                    <m:rad>
                      <m:radPr>
                        <m:degHide m:val="on"/>
                        <m:ctrlPr>
                          <a:rPr lang="en-US" altLang="zh-TW" b="0" i="1" smtClean="0">
                            <a:latin typeface="Cambria Math" panose="02040503050406030204" pitchFamily="18" charset="0"/>
                          </a:rPr>
                        </m:ctrlPr>
                      </m:radPr>
                      <m:deg/>
                      <m:e>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1</m:t>
                                    </m:r>
                                  </m:sub>
                                </m:sSub>
                              </m:e>
                            </m:d>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2</m:t>
                                    </m:r>
                                  </m:sub>
                                </m:sSub>
                              </m:e>
                            </m:d>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smtClean="0">
                                        <a:latin typeface="Cambria Math" panose="02040503050406030204" pitchFamily="18" charset="0"/>
                                      </a:rPr>
                                      <m:t>𝑛</m:t>
                                    </m:r>
                                  </m:sub>
                                </m:sSub>
                              </m:e>
                            </m:d>
                          </m:e>
                          <m:sup>
                            <m:r>
                              <a:rPr lang="en-US" altLang="zh-TW" i="1">
                                <a:latin typeface="Cambria Math" panose="02040503050406030204" pitchFamily="18" charset="0"/>
                              </a:rPr>
                              <m:t>2</m:t>
                            </m:r>
                          </m:sup>
                        </m:sSup>
                      </m:e>
                    </m:rad>
                    <m:r>
                      <a:rPr lang="en-US" altLang="zh-TW" b="0" i="1" smtClean="0">
                        <a:latin typeface="Cambria Math" panose="02040503050406030204" pitchFamily="18" charset="0"/>
                      </a:rPr>
                      <m:t> </m:t>
                    </m:r>
                  </m:oMath>
                </a14:m>
                <a:r>
                  <a:rPr lang="en-US" altLang="zh-TW" dirty="0"/>
                  <a:t> </a:t>
                </a:r>
                <a:endParaRPr lang="zh-TW" altLang="en-US" dirty="0"/>
              </a:p>
            </p:txBody>
          </p:sp>
        </mc:Choice>
        <mc:Fallback xmlns="">
          <p:sp>
            <p:nvSpPr>
              <p:cNvPr id="16" name="文字方塊 15">
                <a:extLst>
                  <a:ext uri="{FF2B5EF4-FFF2-40B4-BE49-F238E27FC236}">
                    <a16:creationId xmlns:a16="http://schemas.microsoft.com/office/drawing/2014/main" id="{35629DD8-86B4-4F4B-9C11-6D25EA707BA7}"/>
                  </a:ext>
                </a:extLst>
              </p:cNvPr>
              <p:cNvSpPr txBox="1">
                <a:spLocks noRot="1" noChangeAspect="1" noMove="1" noResize="1" noEditPoints="1" noAdjustHandles="1" noChangeArrowheads="1" noChangeShapeType="1" noTextEdit="1"/>
              </p:cNvSpPr>
              <p:nvPr/>
            </p:nvSpPr>
            <p:spPr>
              <a:xfrm>
                <a:off x="1357459" y="3626944"/>
                <a:ext cx="9417378" cy="427746"/>
              </a:xfrm>
              <a:prstGeom prst="rect">
                <a:avLst/>
              </a:prstGeom>
              <a:blipFill>
                <a:blip r:embed="rId3"/>
                <a:stretch>
                  <a:fillRect l="-453" b="-21429"/>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98679C23-5D60-4177-B58D-382D37D0C8A8}"/>
              </a:ext>
            </a:extLst>
          </p:cNvPr>
          <p:cNvSpPr txBox="1"/>
          <p:nvPr/>
        </p:nvSpPr>
        <p:spPr>
          <a:xfrm>
            <a:off x="1024057" y="4320992"/>
            <a:ext cx="8542216" cy="369332"/>
          </a:xfrm>
          <a:prstGeom prst="rect">
            <a:avLst/>
          </a:prstGeom>
          <a:noFill/>
        </p:spPr>
        <p:txBody>
          <a:bodyPr wrap="square" rtlCol="0">
            <a:spAutoFit/>
          </a:bodyPr>
          <a:lstStyle/>
          <a:p>
            <a:pPr marL="285750" indent="-285750">
              <a:buClr>
                <a:schemeClr val="accent4"/>
              </a:buClr>
              <a:buFont typeface="Wingdings" panose="05000000000000000000" pitchFamily="2" charset="2"/>
              <a:buChar char="l"/>
            </a:pPr>
            <a:r>
              <a:rPr lang="en-US" altLang="zh-TW" dirty="0" err="1"/>
              <a:t>Mahalanobis</a:t>
            </a:r>
            <a:r>
              <a:rPr lang="en-US" altLang="zh-TW" dirty="0"/>
              <a:t> distance</a:t>
            </a:r>
            <a:endParaRPr lang="zh-TW" altLang="en-US" dirty="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9F16AA1-E54E-4091-9C97-A8D4835E1800}"/>
                  </a:ext>
                </a:extLst>
              </p:cNvPr>
              <p:cNvSpPr txBox="1"/>
              <p:nvPr/>
            </p:nvSpPr>
            <p:spPr>
              <a:xfrm>
                <a:off x="1287648" y="5542735"/>
                <a:ext cx="7930674" cy="946991"/>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As </a:t>
                </a:r>
                <a14:m>
                  <m:oMath xmlns:m="http://schemas.openxmlformats.org/officeDocument/2006/math">
                    <m:r>
                      <a:rPr lang="en-US" altLang="zh-TW" i="1" dirty="0" smtClean="0">
                        <a:latin typeface="Cambria Math" panose="02040503050406030204" pitchFamily="18" charset="0"/>
                      </a:rPr>
                      <m:t>𝑆</m:t>
                    </m:r>
                  </m:oMath>
                </a14:m>
                <a:r>
                  <a:rPr lang="en-US" altLang="zh-TW" dirty="0"/>
                  <a:t> is the covariance matrix, it is positive semi-definite, and the inverse of a positive semi-definite matrix is also positive semi-definite, we have that </a:t>
                </a:r>
                <a14:m>
                  <m:oMath xmlns:m="http://schemas.openxmlformats.org/officeDocument/2006/math">
                    <m:sSup>
                      <m:sSupPr>
                        <m:ctrlPr>
                          <a:rPr lang="en-US" altLang="zh-TW" b="0" i="1" dirty="0" smtClean="0">
                            <a:latin typeface="Cambria Math" panose="02040503050406030204" pitchFamily="18" charset="0"/>
                          </a:rPr>
                        </m:ctrlPr>
                      </m:sSupPr>
                      <m:e>
                        <m:r>
                          <a:rPr lang="en-US" altLang="zh-TW" i="1" dirty="0" smtClean="0">
                            <a:latin typeface="Cambria Math" panose="02040503050406030204" pitchFamily="18" charset="0"/>
                          </a:rPr>
                          <m:t>𝑆</m:t>
                        </m:r>
                      </m:e>
                      <m:sup>
                        <m:r>
                          <a:rPr lang="en-US" altLang="zh-TW" b="0" i="1" dirty="0" smtClean="0">
                            <a:latin typeface="Cambria Math" panose="02040503050406030204" pitchFamily="18" charset="0"/>
                          </a:rPr>
                          <m:t>−1</m:t>
                        </m:r>
                      </m:sup>
                    </m:sSup>
                  </m:oMath>
                </a14:m>
                <a:r>
                  <a:rPr lang="en-US" altLang="zh-TW" dirty="0"/>
                  <a:t> is also positive semi-definite </a:t>
                </a:r>
                <a:endParaRPr lang="zh-TW" altLang="en-US" dirty="0"/>
              </a:p>
            </p:txBody>
          </p:sp>
        </mc:Choice>
        <mc:Fallback xmlns="">
          <p:sp>
            <p:nvSpPr>
              <p:cNvPr id="18" name="文字方塊 17">
                <a:extLst>
                  <a:ext uri="{FF2B5EF4-FFF2-40B4-BE49-F238E27FC236}">
                    <a16:creationId xmlns:a16="http://schemas.microsoft.com/office/drawing/2014/main" id="{59F16AA1-E54E-4091-9C97-A8D4835E1800}"/>
                  </a:ext>
                </a:extLst>
              </p:cNvPr>
              <p:cNvSpPr txBox="1">
                <a:spLocks noRot="1" noChangeAspect="1" noMove="1" noResize="1" noEditPoints="1" noAdjustHandles="1" noChangeArrowheads="1" noChangeShapeType="1" noTextEdit="1"/>
              </p:cNvSpPr>
              <p:nvPr/>
            </p:nvSpPr>
            <p:spPr>
              <a:xfrm>
                <a:off x="1287648" y="5542735"/>
                <a:ext cx="7930674" cy="946991"/>
              </a:xfrm>
              <a:prstGeom prst="rect">
                <a:avLst/>
              </a:prstGeom>
              <a:blipFill>
                <a:blip r:embed="rId4"/>
                <a:stretch>
                  <a:fillRect l="-461" t="-3205" b="-64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9D81F5C-6438-4FA7-B076-A75ECDB86212}"/>
                  </a:ext>
                </a:extLst>
              </p:cNvPr>
              <p:cNvSpPr/>
              <p:nvPr/>
            </p:nvSpPr>
            <p:spPr>
              <a:xfrm>
                <a:off x="2859608" y="4824378"/>
                <a:ext cx="3423437" cy="4280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a:latin typeface="Cambria Math" panose="02040503050406030204" pitchFamily="18" charset="0"/>
                        </a:rPr>
                        <m:t>d</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d>
                      <m:r>
                        <a:rPr lang="en-US" altLang="zh-TW" i="1">
                          <a:latin typeface="Cambria Math" panose="02040503050406030204" pitchFamily="18" charset="0"/>
                        </a:rPr>
                        <m:t>=</m:t>
                      </m:r>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d>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𝑆</m:t>
                              </m:r>
                            </m:e>
                            <m:sup>
                              <m:r>
                                <a:rPr lang="en-US" altLang="zh-TW" i="1">
                                  <a:latin typeface="Cambria Math" panose="02040503050406030204" pitchFamily="18" charset="0"/>
                                </a:rPr>
                                <m:t>−1</m:t>
                              </m:r>
                            </m:sup>
                          </m:sSup>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d>
                            </m:e>
                            <m:sup>
                              <m:r>
                                <a:rPr lang="en-US" altLang="zh-TW" i="1">
                                  <a:latin typeface="Cambria Math" panose="02040503050406030204" pitchFamily="18" charset="0"/>
                                </a:rPr>
                                <m:t> </m:t>
                              </m:r>
                            </m:sup>
                          </m:sSup>
                        </m:e>
                      </m:rad>
                      <m:r>
                        <a:rPr lang="en-US" altLang="zh-TW" i="1">
                          <a:latin typeface="Cambria Math" panose="02040503050406030204" pitchFamily="18" charset="0"/>
                        </a:rPr>
                        <m:t> </m:t>
                      </m:r>
                    </m:oMath>
                  </m:oMathPara>
                </a14:m>
                <a:endParaRPr lang="zh-TW" altLang="en-US" dirty="0"/>
              </a:p>
            </p:txBody>
          </p:sp>
        </mc:Choice>
        <mc:Fallback xmlns="">
          <p:sp>
            <p:nvSpPr>
              <p:cNvPr id="20" name="矩形 19">
                <a:extLst>
                  <a:ext uri="{FF2B5EF4-FFF2-40B4-BE49-F238E27FC236}">
                    <a16:creationId xmlns:a16="http://schemas.microsoft.com/office/drawing/2014/main" id="{A9D81F5C-6438-4FA7-B076-A75ECDB86212}"/>
                  </a:ext>
                </a:extLst>
              </p:cNvPr>
              <p:cNvSpPr>
                <a:spLocks noRot="1" noChangeAspect="1" noMove="1" noResize="1" noEditPoints="1" noAdjustHandles="1" noChangeArrowheads="1" noChangeShapeType="1" noTextEdit="1"/>
              </p:cNvSpPr>
              <p:nvPr/>
            </p:nvSpPr>
            <p:spPr>
              <a:xfrm>
                <a:off x="2859608" y="4824378"/>
                <a:ext cx="3423437" cy="428002"/>
              </a:xfrm>
              <a:prstGeom prst="rect">
                <a:avLst/>
              </a:prstGeom>
              <a:blipFill>
                <a:blip r:embed="rId5"/>
                <a:stretch>
                  <a:fillRect t="-5634" r="-1423" b="-56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84514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B2EB1B5-6FFD-4B4A-8156-0FFB5A5D56F9}"/>
              </a:ext>
            </a:extLst>
          </p:cNvPr>
          <p:cNvPicPr>
            <a:picLocks noChangeAspect="1"/>
          </p:cNvPicPr>
          <p:nvPr/>
        </p:nvPicPr>
        <p:blipFill rotWithShape="1">
          <a:blip r:embed="rId2"/>
          <a:srcRect l="1391" r="4573"/>
          <a:stretch/>
        </p:blipFill>
        <p:spPr>
          <a:xfrm>
            <a:off x="754830" y="465721"/>
            <a:ext cx="4458191" cy="2609850"/>
          </a:xfrm>
          <a:prstGeom prst="rect">
            <a:avLst/>
          </a:prstGeom>
        </p:spPr>
      </p:pic>
      <p:pic>
        <p:nvPicPr>
          <p:cNvPr id="3" name="圖片 2">
            <a:extLst>
              <a:ext uri="{FF2B5EF4-FFF2-40B4-BE49-F238E27FC236}">
                <a16:creationId xmlns:a16="http://schemas.microsoft.com/office/drawing/2014/main" id="{16A4A5F0-20A5-4607-8D56-245C48F5C095}"/>
              </a:ext>
            </a:extLst>
          </p:cNvPr>
          <p:cNvPicPr>
            <a:picLocks noChangeAspect="1"/>
          </p:cNvPicPr>
          <p:nvPr/>
        </p:nvPicPr>
        <p:blipFill>
          <a:blip r:embed="rId3"/>
          <a:stretch>
            <a:fillRect/>
          </a:stretch>
        </p:blipFill>
        <p:spPr>
          <a:xfrm>
            <a:off x="220007" y="3623036"/>
            <a:ext cx="7130654" cy="2892556"/>
          </a:xfrm>
          <a:prstGeom prst="rect">
            <a:avLst/>
          </a:prstGeom>
        </p:spPr>
      </p:pic>
      <p:sp>
        <p:nvSpPr>
          <p:cNvPr id="5" name="文字方塊 4">
            <a:extLst>
              <a:ext uri="{FF2B5EF4-FFF2-40B4-BE49-F238E27FC236}">
                <a16:creationId xmlns:a16="http://schemas.microsoft.com/office/drawing/2014/main" id="{F8FC2508-F43D-434D-A360-9EA8476BE93B}"/>
              </a:ext>
            </a:extLst>
          </p:cNvPr>
          <p:cNvSpPr txBox="1"/>
          <p:nvPr/>
        </p:nvSpPr>
        <p:spPr>
          <a:xfrm>
            <a:off x="6513922" y="1187777"/>
            <a:ext cx="3553905" cy="369332"/>
          </a:xfrm>
          <a:prstGeom prst="rect">
            <a:avLst/>
          </a:prstGeom>
          <a:noFill/>
        </p:spPr>
        <p:txBody>
          <a:bodyPr wrap="square" rtlCol="0">
            <a:spAutoFit/>
          </a:bodyPr>
          <a:lstStyle/>
          <a:p>
            <a:endParaRPr lang="zh-TW" altLang="en-US" dirty="0"/>
          </a:p>
        </p:txBody>
      </p:sp>
      <p:sp>
        <p:nvSpPr>
          <p:cNvPr id="4" name="文字方塊 3">
            <a:extLst>
              <a:ext uri="{FF2B5EF4-FFF2-40B4-BE49-F238E27FC236}">
                <a16:creationId xmlns:a16="http://schemas.microsoft.com/office/drawing/2014/main" id="{83CC2FAD-CEAB-4595-86A8-6069D0AF5362}"/>
              </a:ext>
            </a:extLst>
          </p:cNvPr>
          <p:cNvSpPr txBox="1"/>
          <p:nvPr/>
        </p:nvSpPr>
        <p:spPr>
          <a:xfrm>
            <a:off x="5452177" y="682082"/>
            <a:ext cx="5677394" cy="369332"/>
          </a:xfrm>
          <a:prstGeom prst="rect">
            <a:avLst/>
          </a:prstGeom>
          <a:noFill/>
        </p:spPr>
        <p:txBody>
          <a:bodyPr wrap="square" rtlCol="0">
            <a:spAutoFit/>
          </a:bodyPr>
          <a:lstStyle/>
          <a:p>
            <a:r>
              <a:rPr lang="zh-TW" altLang="en-US" dirty="0"/>
              <a:t>這兩張表格有相同面積跟價格，只有單位不同</a:t>
            </a:r>
          </a:p>
        </p:txBody>
      </p:sp>
      <p:sp>
        <p:nvSpPr>
          <p:cNvPr id="6" name="文字方塊 5">
            <a:extLst>
              <a:ext uri="{FF2B5EF4-FFF2-40B4-BE49-F238E27FC236}">
                <a16:creationId xmlns:a16="http://schemas.microsoft.com/office/drawing/2014/main" id="{625BBE6C-9252-4AFB-9BAE-17A167D6730C}"/>
              </a:ext>
            </a:extLst>
          </p:cNvPr>
          <p:cNvSpPr txBox="1"/>
          <p:nvPr/>
        </p:nvSpPr>
        <p:spPr>
          <a:xfrm>
            <a:off x="5872900" y="1187777"/>
            <a:ext cx="4308049" cy="369332"/>
          </a:xfrm>
          <a:prstGeom prst="rect">
            <a:avLst/>
          </a:prstGeom>
          <a:noFill/>
        </p:spPr>
        <p:txBody>
          <a:bodyPr wrap="square" rtlCol="0">
            <a:spAutoFit/>
          </a:bodyPr>
          <a:lstStyle/>
          <a:p>
            <a:pPr marL="285750" indent="-285750">
              <a:buClr>
                <a:schemeClr val="accent5"/>
              </a:buClr>
              <a:buFont typeface="Wingdings" panose="05000000000000000000" pitchFamily="2" charset="2"/>
              <a:buChar char="u"/>
            </a:pPr>
            <a:r>
              <a:rPr lang="zh-TW" altLang="en-US" dirty="0"/>
              <a:t>以歐式距離計算，將得到不同的結果</a:t>
            </a:r>
          </a:p>
        </p:txBody>
      </p:sp>
      <p:sp>
        <p:nvSpPr>
          <p:cNvPr id="7" name="文字方塊 6">
            <a:extLst>
              <a:ext uri="{FF2B5EF4-FFF2-40B4-BE49-F238E27FC236}">
                <a16:creationId xmlns:a16="http://schemas.microsoft.com/office/drawing/2014/main" id="{6217FE29-6557-4916-8918-9306010F15CA}"/>
              </a:ext>
            </a:extLst>
          </p:cNvPr>
          <p:cNvSpPr txBox="1"/>
          <p:nvPr/>
        </p:nvSpPr>
        <p:spPr>
          <a:xfrm>
            <a:off x="5872900" y="1686209"/>
            <a:ext cx="4308049" cy="369332"/>
          </a:xfrm>
          <a:prstGeom prst="rect">
            <a:avLst/>
          </a:prstGeom>
          <a:noFill/>
        </p:spPr>
        <p:txBody>
          <a:bodyPr wrap="square" rtlCol="0">
            <a:spAutoFit/>
          </a:bodyPr>
          <a:lstStyle/>
          <a:p>
            <a:pPr marL="285750" indent="-285750">
              <a:buClr>
                <a:schemeClr val="accent5"/>
              </a:buClr>
              <a:buFont typeface="Wingdings" panose="05000000000000000000" pitchFamily="2" charset="2"/>
              <a:buChar char="u"/>
            </a:pPr>
            <a:r>
              <a:rPr lang="zh-TW" altLang="en-US" dirty="0"/>
              <a:t>以馬氏距離計算，將得到相同的結果</a:t>
            </a:r>
          </a:p>
        </p:txBody>
      </p:sp>
      <p:sp>
        <p:nvSpPr>
          <p:cNvPr id="8" name="文字方塊 7">
            <a:extLst>
              <a:ext uri="{FF2B5EF4-FFF2-40B4-BE49-F238E27FC236}">
                <a16:creationId xmlns:a16="http://schemas.microsoft.com/office/drawing/2014/main" id="{81982158-FFBE-41A9-9F36-566D73A31616}"/>
              </a:ext>
            </a:extLst>
          </p:cNvPr>
          <p:cNvSpPr txBox="1"/>
          <p:nvPr/>
        </p:nvSpPr>
        <p:spPr>
          <a:xfrm>
            <a:off x="7484882" y="3502920"/>
            <a:ext cx="3195687" cy="369332"/>
          </a:xfrm>
          <a:prstGeom prst="rect">
            <a:avLst/>
          </a:prstGeom>
          <a:noFill/>
        </p:spPr>
        <p:txBody>
          <a:bodyPr wrap="square" rtlCol="0">
            <a:spAutoFit/>
          </a:bodyPr>
          <a:lstStyle/>
          <a:p>
            <a:r>
              <a:rPr lang="en-US" altLang="zh-TW" dirty="0"/>
              <a:t>X</a:t>
            </a:r>
            <a:r>
              <a:rPr lang="zh-TW" altLang="en-US" dirty="0"/>
              <a:t>、</a:t>
            </a:r>
            <a:r>
              <a:rPr lang="en-US" altLang="zh-TW" dirty="0"/>
              <a:t>Y</a:t>
            </a:r>
            <a:r>
              <a:rPr lang="zh-TW" altLang="en-US" dirty="0"/>
              <a:t>有相關性</a:t>
            </a:r>
            <a:endParaRPr lang="en-US" altLang="zh-TW"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915579C-AD84-4308-80EF-C2305BCBB2F4}"/>
                  </a:ext>
                </a:extLst>
              </p:cNvPr>
              <p:cNvSpPr txBox="1"/>
              <p:nvPr/>
            </p:nvSpPr>
            <p:spPr>
              <a:xfrm>
                <a:off x="7350661" y="4121468"/>
                <a:ext cx="4308049" cy="2031325"/>
              </a:xfrm>
              <a:prstGeom prst="rect">
                <a:avLst/>
              </a:prstGeom>
              <a:noFill/>
            </p:spPr>
            <p:txBody>
              <a:bodyPr wrap="square" rtlCol="0">
                <a:spAutoFit/>
              </a:bodyPr>
              <a:lstStyle/>
              <a:p>
                <a:pPr marL="285750" indent="-285750">
                  <a:buClr>
                    <a:schemeClr val="accent5"/>
                  </a:buClr>
                  <a:buFont typeface="Wingdings" panose="05000000000000000000" pitchFamily="2" charset="2"/>
                  <a:buChar char="u"/>
                </a:pPr>
                <a:r>
                  <a:rPr lang="zh-TW" altLang="en-US" dirty="0"/>
                  <a:t>以歐式距離計算，</a:t>
                </a:r>
                <a:r>
                  <a:rPr lang="en-US" altLang="zh-TW" dirty="0"/>
                  <a:t>Point1 </a:t>
                </a:r>
                <a:r>
                  <a:rPr lang="zh-TW" altLang="en-US" dirty="0"/>
                  <a:t>與</a:t>
                </a:r>
                <a:r>
                  <a:rPr lang="en-US" altLang="zh-TW" dirty="0"/>
                  <a:t>Point2 </a:t>
                </a:r>
                <a:r>
                  <a:rPr lang="zh-TW" altLang="en-US" dirty="0"/>
                  <a:t>距離中心是一樣的，說明歐式距離只考慮</a:t>
                </a:r>
                <a:r>
                  <a:rPr lang="en-US" altLang="zh-TW" dirty="0"/>
                  <a:t>2</a:t>
                </a:r>
                <a:r>
                  <a:rPr lang="zh-TW" altLang="en-US" dirty="0"/>
                  <a:t>點距離，不考慮數據集中的其餘點如何變化</a:t>
                </a:r>
                <a:endParaRPr lang="en-US" altLang="zh-TW" dirty="0"/>
              </a:p>
              <a:p>
                <a:pPr marL="285750" indent="-285750">
                  <a:buClr>
                    <a:schemeClr val="accent5"/>
                  </a:buClr>
                  <a:buFont typeface="Wingdings" panose="05000000000000000000" pitchFamily="2" charset="2"/>
                  <a:buChar char="u"/>
                </a:pPr>
                <a:r>
                  <a:rPr lang="zh-TW" altLang="en-US" dirty="0"/>
                  <a:t>馬氏距離因為有</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𝑆</m:t>
                        </m:r>
                      </m:e>
                      <m:sup>
                        <m:r>
                          <a:rPr lang="en-US" altLang="zh-TW" i="1" dirty="0">
                            <a:latin typeface="Cambria Math" panose="02040503050406030204" pitchFamily="18" charset="0"/>
                          </a:rPr>
                          <m:t>−1</m:t>
                        </m:r>
                      </m:sup>
                    </m:sSup>
                  </m:oMath>
                </a14:m>
                <a:r>
                  <a:rPr lang="zh-TW" altLang="en-US" dirty="0"/>
                  <a:t>，因此會考慮其餘點的變化調整距離</a:t>
                </a:r>
                <a:endParaRPr lang="en-US" altLang="zh-TW" dirty="0"/>
              </a:p>
              <a:p>
                <a:pPr>
                  <a:buClr>
                    <a:schemeClr val="accent5"/>
                  </a:buClr>
                </a:pPr>
                <a:endParaRPr lang="zh-TW" altLang="en-US" dirty="0"/>
              </a:p>
            </p:txBody>
          </p:sp>
        </mc:Choice>
        <mc:Fallback xmlns="">
          <p:sp>
            <p:nvSpPr>
              <p:cNvPr id="9" name="文字方塊 8">
                <a:extLst>
                  <a:ext uri="{FF2B5EF4-FFF2-40B4-BE49-F238E27FC236}">
                    <a16:creationId xmlns:a16="http://schemas.microsoft.com/office/drawing/2014/main" id="{8915579C-AD84-4308-80EF-C2305BCBB2F4}"/>
                  </a:ext>
                </a:extLst>
              </p:cNvPr>
              <p:cNvSpPr txBox="1">
                <a:spLocks noRot="1" noChangeAspect="1" noMove="1" noResize="1" noEditPoints="1" noAdjustHandles="1" noChangeArrowheads="1" noChangeShapeType="1" noTextEdit="1"/>
              </p:cNvSpPr>
              <p:nvPr/>
            </p:nvSpPr>
            <p:spPr>
              <a:xfrm>
                <a:off x="7350661" y="4121468"/>
                <a:ext cx="4308049" cy="2031325"/>
              </a:xfrm>
              <a:prstGeom prst="rect">
                <a:avLst/>
              </a:prstGeom>
              <a:blipFill>
                <a:blip r:embed="rId4"/>
                <a:stretch>
                  <a:fillRect l="-990" t="-1502" r="-566"/>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546C96D2-43AC-4B99-9737-89FDBAE5603D}"/>
              </a:ext>
            </a:extLst>
          </p:cNvPr>
          <p:cNvSpPr txBox="1"/>
          <p:nvPr/>
        </p:nvSpPr>
        <p:spPr>
          <a:xfrm>
            <a:off x="220007" y="134617"/>
            <a:ext cx="7532017"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Example1</a:t>
            </a:r>
            <a:endParaRPr lang="zh-TW" altLang="en-US" dirty="0"/>
          </a:p>
        </p:txBody>
      </p:sp>
      <p:sp>
        <p:nvSpPr>
          <p:cNvPr id="12" name="文字方塊 11">
            <a:extLst>
              <a:ext uri="{FF2B5EF4-FFF2-40B4-BE49-F238E27FC236}">
                <a16:creationId xmlns:a16="http://schemas.microsoft.com/office/drawing/2014/main" id="{ED448056-D5CA-41A7-AF70-3B4D4C6F1E99}"/>
              </a:ext>
            </a:extLst>
          </p:cNvPr>
          <p:cNvSpPr txBox="1"/>
          <p:nvPr/>
        </p:nvSpPr>
        <p:spPr>
          <a:xfrm>
            <a:off x="220006" y="3222009"/>
            <a:ext cx="7532017"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altLang="zh-TW" dirty="0"/>
              <a:t>Example2</a:t>
            </a:r>
            <a:endParaRPr lang="zh-TW" altLang="en-US" dirty="0"/>
          </a:p>
        </p:txBody>
      </p:sp>
    </p:spTree>
    <p:extLst>
      <p:ext uri="{BB962C8B-B14F-4D97-AF65-F5344CB8AC3E}">
        <p14:creationId xmlns:p14="http://schemas.microsoft.com/office/powerpoint/2010/main" val="248071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F3B7AF96-5118-4BD8-8597-3BDC69F1503C}"/>
              </a:ext>
            </a:extLst>
          </p:cNvPr>
          <p:cNvCxnSpPr>
            <a:cxnSpLocks/>
          </p:cNvCxnSpPr>
          <p:nvPr/>
        </p:nvCxnSpPr>
        <p:spPr>
          <a:xfrm flipV="1">
            <a:off x="1094154" y="1430215"/>
            <a:ext cx="9058031" cy="1"/>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字方塊 6">
            <a:extLst>
              <a:ext uri="{FF2B5EF4-FFF2-40B4-BE49-F238E27FC236}">
                <a16:creationId xmlns:a16="http://schemas.microsoft.com/office/drawing/2014/main" id="{39B38852-E8F0-4493-9443-6B92317CE64B}"/>
              </a:ext>
            </a:extLst>
          </p:cNvPr>
          <p:cNvSpPr txBox="1"/>
          <p:nvPr/>
        </p:nvSpPr>
        <p:spPr>
          <a:xfrm>
            <a:off x="976922" y="570523"/>
            <a:ext cx="8435525" cy="830997"/>
          </a:xfrm>
          <a:prstGeom prst="rect">
            <a:avLst/>
          </a:prstGeom>
          <a:noFill/>
        </p:spPr>
        <p:txBody>
          <a:bodyPr wrap="square" rtlCol="0">
            <a:spAutoFit/>
          </a:bodyPr>
          <a:lstStyle/>
          <a:p>
            <a:r>
              <a:rPr lang="en-US" altLang="zh-TW" sz="4800" dirty="0"/>
              <a:t>Deep Metric Learning (DML)</a:t>
            </a:r>
            <a:endParaRPr lang="zh-TW" altLang="en-US" sz="4800" dirty="0"/>
          </a:p>
        </p:txBody>
      </p:sp>
      <p:pic>
        <p:nvPicPr>
          <p:cNvPr id="9" name="圖片 8">
            <a:extLst>
              <a:ext uri="{FF2B5EF4-FFF2-40B4-BE49-F238E27FC236}">
                <a16:creationId xmlns:a16="http://schemas.microsoft.com/office/drawing/2014/main" id="{DC0FEF39-51B1-40B0-9CB2-CA1FFC29E0DB}"/>
              </a:ext>
            </a:extLst>
          </p:cNvPr>
          <p:cNvPicPr>
            <a:picLocks noChangeAspect="1"/>
          </p:cNvPicPr>
          <p:nvPr/>
        </p:nvPicPr>
        <p:blipFill rotWithShape="1">
          <a:blip r:embed="rId3"/>
          <a:srcRect r="545" b="825"/>
          <a:stretch/>
        </p:blipFill>
        <p:spPr>
          <a:xfrm>
            <a:off x="1431222" y="1616542"/>
            <a:ext cx="8383893" cy="5067812"/>
          </a:xfrm>
          <a:prstGeom prst="rect">
            <a:avLst/>
          </a:prstGeom>
        </p:spPr>
      </p:pic>
    </p:spTree>
    <p:extLst>
      <p:ext uri="{BB962C8B-B14F-4D97-AF65-F5344CB8AC3E}">
        <p14:creationId xmlns:p14="http://schemas.microsoft.com/office/powerpoint/2010/main" val="1092029667"/>
      </p:ext>
    </p:extLst>
  </p:cSld>
  <p:clrMapOvr>
    <a:masterClrMapping/>
  </p:clrMapOvr>
</p:sld>
</file>

<file path=ppt/theme/theme1.xml><?xml version="1.0" encoding="utf-8"?>
<a:theme xmlns:a="http://schemas.openxmlformats.org/drawingml/2006/main" name="Office 佈景主題">
  <a:themeElements>
    <a:clrScheme name="黃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29710</TotalTime>
  <Words>1709</Words>
  <Application>Microsoft Office PowerPoint</Application>
  <PresentationFormat>寬螢幕</PresentationFormat>
  <Paragraphs>173</Paragraphs>
  <Slides>34</Slides>
  <Notes>16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34</vt:i4>
      </vt:variant>
    </vt:vector>
  </HeadingPairs>
  <TitlesOfParts>
    <vt:vector size="42" baseType="lpstr">
      <vt:lpstr>等线</vt:lpstr>
      <vt:lpstr>新細明體</vt:lpstr>
      <vt:lpstr>Arial</vt:lpstr>
      <vt:lpstr>Calibri</vt:lpstr>
      <vt:lpstr>Calibri Light</vt:lpstr>
      <vt:lpstr>Cambria Math</vt:lpstr>
      <vt:lpstr>Wingdings</vt:lpstr>
      <vt:lpstr>Office 佈景主題</vt:lpstr>
      <vt:lpstr>Deep Metric Learning:  A Survey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Metric Learning:  A Survey</dc:title>
  <dc:creator>lun</dc:creator>
  <cp:lastModifiedBy>lun</cp:lastModifiedBy>
  <cp:revision>213</cp:revision>
  <dcterms:created xsi:type="dcterms:W3CDTF">2021-09-28T08:08:36Z</dcterms:created>
  <dcterms:modified xsi:type="dcterms:W3CDTF">2021-10-26T05:44:47Z</dcterms:modified>
</cp:coreProperties>
</file>